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347" r:id="rId3"/>
    <p:sldId id="383" r:id="rId4"/>
    <p:sldId id="384" r:id="rId5"/>
    <p:sldId id="344" r:id="rId6"/>
    <p:sldId id="354" r:id="rId7"/>
    <p:sldId id="291" r:id="rId8"/>
    <p:sldId id="350" r:id="rId9"/>
    <p:sldId id="346" r:id="rId10"/>
    <p:sldId id="258" r:id="rId11"/>
    <p:sldId id="361" r:id="rId12"/>
    <p:sldId id="355" r:id="rId13"/>
    <p:sldId id="375" r:id="rId14"/>
    <p:sldId id="382" r:id="rId15"/>
    <p:sldId id="379" r:id="rId16"/>
    <p:sldId id="363" r:id="rId17"/>
    <p:sldId id="359" r:id="rId18"/>
    <p:sldId id="369" r:id="rId19"/>
    <p:sldId id="367" r:id="rId20"/>
    <p:sldId id="351" r:id="rId21"/>
    <p:sldId id="365" r:id="rId22"/>
    <p:sldId id="372" r:id="rId23"/>
    <p:sldId id="385" r:id="rId24"/>
    <p:sldId id="366" r:id="rId25"/>
    <p:sldId id="371" r:id="rId26"/>
    <p:sldId id="391" r:id="rId27"/>
    <p:sldId id="380" r:id="rId28"/>
    <p:sldId id="390" r:id="rId29"/>
    <p:sldId id="342" r:id="rId30"/>
    <p:sldId id="341" r:id="rId31"/>
    <p:sldId id="374" r:id="rId32"/>
    <p:sldId id="381" r:id="rId33"/>
    <p:sldId id="388" r:id="rId34"/>
    <p:sldId id="340" r:id="rId35"/>
    <p:sldId id="360" r:id="rId36"/>
    <p:sldId id="386" r:id="rId37"/>
    <p:sldId id="389" r:id="rId38"/>
    <p:sldId id="38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is Irene" initials="MI" lastIdx="1" clrIdx="0">
    <p:extLst>
      <p:ext uri="{19B8F6BF-5375-455C-9EA6-DF929625EA0E}">
        <p15:presenceInfo xmlns:p15="http://schemas.microsoft.com/office/powerpoint/2012/main" userId="S-1-5-21-978434288-204450369-2231461505-42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4DE"/>
    <a:srgbClr val="717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49" autoAdjust="0"/>
    <p:restoredTop sz="78331" autoAdjust="0"/>
  </p:normalViewPr>
  <p:slideViewPr>
    <p:cSldViewPr snapToGrid="0">
      <p:cViewPr varScale="1">
        <p:scale>
          <a:sx n="121" d="100"/>
          <a:sy n="121" d="100"/>
        </p:scale>
        <p:origin x="1230" y="96"/>
      </p:cViewPr>
      <p:guideLst/>
    </p:cSldViewPr>
  </p:slideViewPr>
  <p:outlineViewPr>
    <p:cViewPr>
      <p:scale>
        <a:sx n="33" d="100"/>
        <a:sy n="33" d="100"/>
      </p:scale>
      <p:origin x="0" y="-7248"/>
    </p:cViewPr>
  </p:outlineViewPr>
  <p:notesTextViewPr>
    <p:cViewPr>
      <p:scale>
        <a:sx n="200" d="100"/>
        <a:sy n="200" d="100"/>
      </p:scale>
      <p:origin x="0" y="0"/>
    </p:cViewPr>
  </p:notesTextViewPr>
  <p:sorterViewPr>
    <p:cViewPr>
      <p:scale>
        <a:sx n="100" d="100"/>
        <a:sy n="100" d="100"/>
      </p:scale>
      <p:origin x="0" y="0"/>
    </p:cViewPr>
  </p:sorterViewPr>
  <p:notesViewPr>
    <p:cSldViewPr snapToGrid="0">
      <p:cViewPr varScale="1">
        <p:scale>
          <a:sx n="96" d="100"/>
          <a:sy n="96" d="100"/>
        </p:scale>
        <p:origin x="364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20852-4FC6-458A-AF95-D0B7BD40CE62}" type="datetimeFigureOut">
              <a:rPr lang="de-CH" smtClean="0"/>
              <a:t>12.08.2026</a:t>
            </a:fld>
            <a:endParaRPr lang="de-CH" dirty="0"/>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4F4541-DB17-4ABB-839D-733EF96C35E8}" type="slidenum">
              <a:rPr lang="de-CH" smtClean="0"/>
              <a:t>‹Nr.›</a:t>
            </a:fld>
            <a:endParaRPr lang="de-CH" dirty="0"/>
          </a:p>
        </p:txBody>
      </p:sp>
    </p:spTree>
    <p:extLst>
      <p:ext uri="{BB962C8B-B14F-4D97-AF65-F5344CB8AC3E}">
        <p14:creationId xmlns:p14="http://schemas.microsoft.com/office/powerpoint/2010/main" val="34657549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D09B3-D57E-4953-B71E-916D17A54B3B}" type="datetimeFigureOut">
              <a:rPr lang="en-US" smtClean="0"/>
              <a:t>8/12/2026</a:t>
            </a:fld>
            <a:endParaRPr lang="en-US"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E5147-9B0C-4620-8EE6-4CBBFF3E5FF7}" type="slidenum">
              <a:rPr lang="en-US" smtClean="0"/>
              <a:t>‹Nr.›</a:t>
            </a:fld>
            <a:endParaRPr lang="en-US" dirty="0"/>
          </a:p>
        </p:txBody>
      </p:sp>
    </p:spTree>
    <p:extLst>
      <p:ext uri="{BB962C8B-B14F-4D97-AF65-F5344CB8AC3E}">
        <p14:creationId xmlns:p14="http://schemas.microsoft.com/office/powerpoint/2010/main" val="11869325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dirty="0">
                <a:solidFill>
                  <a:prstClr val="black"/>
                </a:solidFill>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lvl="0"/>
            <a:r>
              <a:rPr lang="de-DE" sz="1200" i="1" dirty="0">
                <a:solidFill>
                  <a:prstClr val="black"/>
                </a:solidFill>
                <a:latin typeface="Arial" panose="020B0604020202020204" pitchFamily="34" charset="0"/>
                <a:cs typeface="Arial" panose="020B0604020202020204" pitchFamily="34" charset="0"/>
              </a:rPr>
              <a:t> </a:t>
            </a:r>
            <a:endParaRPr lang="de-CH" sz="1200" dirty="0">
              <a:solidFill>
                <a:prstClr val="black"/>
              </a:solidFill>
              <a:latin typeface="Arial" panose="020B0604020202020204" pitchFamily="34" charset="0"/>
              <a:cs typeface="Arial" panose="020B0604020202020204" pitchFamily="34" charset="0"/>
            </a:endParaRPr>
          </a:p>
          <a:p>
            <a:endParaRPr lang="de-CH" dirty="0"/>
          </a:p>
          <a:p>
            <a:endParaRPr lang="en-US" dirty="0"/>
          </a:p>
        </p:txBody>
      </p:sp>
      <p:sp>
        <p:nvSpPr>
          <p:cNvPr id="4" name="Foliennummernplatzhalter 3"/>
          <p:cNvSpPr>
            <a:spLocks noGrp="1"/>
          </p:cNvSpPr>
          <p:nvPr>
            <p:ph type="sldNum" sz="quarter" idx="10"/>
          </p:nvPr>
        </p:nvSpPr>
        <p:spPr/>
        <p:txBody>
          <a:bodyPr/>
          <a:lstStyle/>
          <a:p>
            <a:fld id="{18CE5147-9B0C-4620-8EE6-4CBBFF3E5FF7}" type="slidenum">
              <a:rPr lang="en-US" smtClean="0"/>
              <a:t>1</a:t>
            </a:fld>
            <a:endParaRPr lang="en-US" dirty="0"/>
          </a:p>
        </p:txBody>
      </p:sp>
    </p:spTree>
    <p:extLst>
      <p:ext uri="{BB962C8B-B14F-4D97-AF65-F5344CB8AC3E}">
        <p14:creationId xmlns:p14="http://schemas.microsoft.com/office/powerpoint/2010/main" val="409311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pPr marL="0" indent="0">
              <a:buNone/>
            </a:pPr>
            <a:r>
              <a:rPr lang="de-CH" sz="1200" dirty="0">
                <a:latin typeface="Arial" panose="020B0604020202020204" pitchFamily="34" charset="0"/>
                <a:cs typeface="Arial" panose="020B0604020202020204" pitchFamily="34" charset="0"/>
              </a:rPr>
              <a:t>1 - 4) Durch die Auskragung auf das Dach der Mehrzweckhalle entsteht einerseits mehr Platz im Aussenraum, welcher sich als Pausenareal nutzen lässt, aber auch grössere Freiheiten bei der Anordnung der Parkierungsanlagen mit sich bringt. Ein zentraler Aspekt der Planung betrifft die Aufrechterhaltung des Betriebs während der Bauphase. Dies wird im vorliegenden Konzept in geeigneter Weise berücksichtigt.</a:t>
            </a:r>
          </a:p>
          <a:p>
            <a:pPr marL="0" indent="0">
              <a:buNone/>
            </a:pPr>
            <a:r>
              <a:rPr lang="de-CH" sz="1200" dirty="0">
                <a:latin typeface="Arial" panose="020B0604020202020204" pitchFamily="34" charset="0"/>
                <a:cs typeface="Arial" panose="020B0604020202020204" pitchFamily="34" charset="0"/>
              </a:rPr>
              <a:t>5 – 6) Das Projekt mag besonders aus schulbetrieblicher Sicht überzeugen. Sei es im Regelgrundriss, bei der Anordnung der Verwaltungs- und Lehrerinnenräume, der Wegführung für die </a:t>
            </a:r>
            <a:r>
              <a:rPr lang="de-CH" sz="1200" dirty="0" err="1">
                <a:latin typeface="Arial" panose="020B0604020202020204" pitchFamily="34" charset="0"/>
                <a:cs typeface="Arial" panose="020B0604020202020204" pitchFamily="34" charset="0"/>
              </a:rPr>
              <a:t>SuS</a:t>
            </a:r>
            <a:r>
              <a:rPr lang="de-CH" sz="1200" dirty="0">
                <a:latin typeface="Arial" panose="020B0604020202020204" pitchFamily="34" charset="0"/>
                <a:cs typeface="Arial" panose="020B0604020202020204" pitchFamily="34" charset="0"/>
              </a:rPr>
              <a:t>, um nur die wichtigsten zu nennen. Weiter erhält auch die Mehrzweckhalle eine Aufwertung. Durch die neue, grosszügige Adressierung im Parterre erhält die Mehrzweckhalle einen passenden, würdigen Eingangsbereich.</a:t>
            </a: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10</a:t>
            </a:fld>
            <a:endParaRPr lang="en-US" dirty="0"/>
          </a:p>
        </p:txBody>
      </p:sp>
    </p:spTree>
    <p:extLst>
      <p:ext uri="{BB962C8B-B14F-4D97-AF65-F5344CB8AC3E}">
        <p14:creationId xmlns:p14="http://schemas.microsoft.com/office/powerpoint/2010/main" val="173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dirty="0">
                <a:latin typeface="Arial" panose="020B0604020202020204" pitchFamily="34" charset="0"/>
                <a:cs typeface="Arial" panose="020B0604020202020204" pitchFamily="34" charset="0"/>
              </a:rPr>
              <a:t>Natürlich ist das Konzept noch nicht in ausgereift! Im Gegensatz zum Gesamtleistungswettbewerb lässt der Projektwettbewerb es zu, in der Projektierungsphase wesentliche Punkte anzupassen und zu schärfen, selbstverständlich ohne das Konzept zu ändern. Die Überarbeitung erfolgt in der Projektierungsphase als Zusammenarbeit zwischen Planern, Schulraumplanungskommission, Bauherrenvertretung und Gemeinderat.</a:t>
            </a:r>
          </a:p>
        </p:txBody>
      </p:sp>
      <p:sp>
        <p:nvSpPr>
          <p:cNvPr id="4" name="Foliennummernplatzhalter 3"/>
          <p:cNvSpPr>
            <a:spLocks noGrp="1"/>
          </p:cNvSpPr>
          <p:nvPr>
            <p:ph type="sldNum" sz="quarter" idx="10"/>
          </p:nvPr>
        </p:nvSpPr>
        <p:spPr/>
        <p:txBody>
          <a:bodyPr/>
          <a:lstStyle/>
          <a:p>
            <a:fld id="{18CE5147-9B0C-4620-8EE6-4CBBFF3E5FF7}" type="slidenum">
              <a:rPr lang="en-US" smtClean="0"/>
              <a:t>11</a:t>
            </a:fld>
            <a:endParaRPr lang="en-US" dirty="0"/>
          </a:p>
        </p:txBody>
      </p:sp>
    </p:spTree>
    <p:extLst>
      <p:ext uri="{BB962C8B-B14F-4D97-AF65-F5344CB8AC3E}">
        <p14:creationId xmlns:p14="http://schemas.microsoft.com/office/powerpoint/2010/main" val="1350726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12</a:t>
            </a:fld>
            <a:endParaRPr lang="en-US" dirty="0"/>
          </a:p>
        </p:txBody>
      </p:sp>
    </p:spTree>
    <p:extLst>
      <p:ext uri="{BB962C8B-B14F-4D97-AF65-F5344CB8AC3E}">
        <p14:creationId xmlns:p14="http://schemas.microsoft.com/office/powerpoint/2010/main" val="670458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13</a:t>
            </a:fld>
            <a:endParaRPr lang="en-US" dirty="0"/>
          </a:p>
        </p:txBody>
      </p:sp>
    </p:spTree>
    <p:extLst>
      <p:ext uri="{BB962C8B-B14F-4D97-AF65-F5344CB8AC3E}">
        <p14:creationId xmlns:p14="http://schemas.microsoft.com/office/powerpoint/2010/main" val="1107127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14</a:t>
            </a:fld>
            <a:endParaRPr lang="en-US" dirty="0"/>
          </a:p>
        </p:txBody>
      </p:sp>
    </p:spTree>
    <p:extLst>
      <p:ext uri="{BB962C8B-B14F-4D97-AF65-F5344CB8AC3E}">
        <p14:creationId xmlns:p14="http://schemas.microsoft.com/office/powerpoint/2010/main" val="1915015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15</a:t>
            </a:fld>
            <a:endParaRPr lang="en-US" dirty="0"/>
          </a:p>
        </p:txBody>
      </p:sp>
    </p:spTree>
    <p:extLst>
      <p:ext uri="{BB962C8B-B14F-4D97-AF65-F5344CB8AC3E}">
        <p14:creationId xmlns:p14="http://schemas.microsoft.com/office/powerpoint/2010/main" val="1278377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16</a:t>
            </a:fld>
            <a:endParaRPr lang="en-US" dirty="0"/>
          </a:p>
        </p:txBody>
      </p:sp>
    </p:spTree>
    <p:extLst>
      <p:ext uri="{BB962C8B-B14F-4D97-AF65-F5344CB8AC3E}">
        <p14:creationId xmlns:p14="http://schemas.microsoft.com/office/powerpoint/2010/main" val="437877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17</a:t>
            </a:fld>
            <a:endParaRPr lang="en-US" dirty="0"/>
          </a:p>
        </p:txBody>
      </p:sp>
    </p:spTree>
    <p:extLst>
      <p:ext uri="{BB962C8B-B14F-4D97-AF65-F5344CB8AC3E}">
        <p14:creationId xmlns:p14="http://schemas.microsoft.com/office/powerpoint/2010/main" val="1893653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18</a:t>
            </a:fld>
            <a:endParaRPr lang="en-US" dirty="0"/>
          </a:p>
        </p:txBody>
      </p:sp>
    </p:spTree>
    <p:extLst>
      <p:ext uri="{BB962C8B-B14F-4D97-AF65-F5344CB8AC3E}">
        <p14:creationId xmlns:p14="http://schemas.microsoft.com/office/powerpoint/2010/main" val="2953757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19</a:t>
            </a:fld>
            <a:endParaRPr lang="en-US" dirty="0"/>
          </a:p>
        </p:txBody>
      </p:sp>
    </p:spTree>
    <p:extLst>
      <p:ext uri="{BB962C8B-B14F-4D97-AF65-F5344CB8AC3E}">
        <p14:creationId xmlns:p14="http://schemas.microsoft.com/office/powerpoint/2010/main" val="2160762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dirty="0">
                <a:solidFill>
                  <a:prstClr val="black"/>
                </a:solidFill>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lvl="0"/>
            <a:r>
              <a:rPr lang="de-DE" sz="1200" i="1" dirty="0">
                <a:solidFill>
                  <a:prstClr val="black"/>
                </a:solidFill>
                <a:latin typeface="Arial" panose="020B0604020202020204" pitchFamily="34" charset="0"/>
                <a:cs typeface="Arial" panose="020B0604020202020204" pitchFamily="34" charset="0"/>
              </a:rPr>
              <a:t> </a:t>
            </a:r>
            <a:endParaRPr lang="de-CH" sz="1200" dirty="0">
              <a:solidFill>
                <a:prstClr val="black"/>
              </a:solidFill>
              <a:latin typeface="Arial" panose="020B0604020202020204" pitchFamily="34" charset="0"/>
              <a:cs typeface="Arial" panose="020B0604020202020204" pitchFamily="34" charset="0"/>
            </a:endParaRPr>
          </a:p>
          <a:p>
            <a:endParaRPr lang="de-CH" dirty="0"/>
          </a:p>
          <a:p>
            <a:endParaRPr lang="en-US" dirty="0"/>
          </a:p>
        </p:txBody>
      </p:sp>
      <p:sp>
        <p:nvSpPr>
          <p:cNvPr id="4" name="Foliennummernplatzhalter 3"/>
          <p:cNvSpPr>
            <a:spLocks noGrp="1"/>
          </p:cNvSpPr>
          <p:nvPr>
            <p:ph type="sldNum" sz="quarter" idx="10"/>
          </p:nvPr>
        </p:nvSpPr>
        <p:spPr/>
        <p:txBody>
          <a:bodyPr/>
          <a:lstStyle/>
          <a:p>
            <a:fld id="{18CE5147-9B0C-4620-8EE6-4CBBFF3E5FF7}" type="slidenum">
              <a:rPr lang="en-US" smtClean="0"/>
              <a:t>2</a:t>
            </a:fld>
            <a:endParaRPr lang="en-US" dirty="0"/>
          </a:p>
        </p:txBody>
      </p:sp>
    </p:spTree>
    <p:extLst>
      <p:ext uri="{BB962C8B-B14F-4D97-AF65-F5344CB8AC3E}">
        <p14:creationId xmlns:p14="http://schemas.microsoft.com/office/powerpoint/2010/main" val="1747108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20</a:t>
            </a:fld>
            <a:endParaRPr lang="en-US" dirty="0"/>
          </a:p>
        </p:txBody>
      </p:sp>
    </p:spTree>
    <p:extLst>
      <p:ext uri="{BB962C8B-B14F-4D97-AF65-F5344CB8AC3E}">
        <p14:creationId xmlns:p14="http://schemas.microsoft.com/office/powerpoint/2010/main" val="367402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21</a:t>
            </a:fld>
            <a:endParaRPr lang="en-US" dirty="0"/>
          </a:p>
        </p:txBody>
      </p:sp>
    </p:spTree>
    <p:extLst>
      <p:ext uri="{BB962C8B-B14F-4D97-AF65-F5344CB8AC3E}">
        <p14:creationId xmlns:p14="http://schemas.microsoft.com/office/powerpoint/2010/main" val="35135128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22</a:t>
            </a:fld>
            <a:endParaRPr lang="en-US" dirty="0"/>
          </a:p>
        </p:txBody>
      </p:sp>
    </p:spTree>
    <p:extLst>
      <p:ext uri="{BB962C8B-B14F-4D97-AF65-F5344CB8AC3E}">
        <p14:creationId xmlns:p14="http://schemas.microsoft.com/office/powerpoint/2010/main" val="741028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23</a:t>
            </a:fld>
            <a:endParaRPr lang="en-US" dirty="0"/>
          </a:p>
        </p:txBody>
      </p:sp>
    </p:spTree>
    <p:extLst>
      <p:ext uri="{BB962C8B-B14F-4D97-AF65-F5344CB8AC3E}">
        <p14:creationId xmlns:p14="http://schemas.microsoft.com/office/powerpoint/2010/main" val="2144353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24</a:t>
            </a:fld>
            <a:endParaRPr lang="en-US" dirty="0"/>
          </a:p>
        </p:txBody>
      </p:sp>
    </p:spTree>
    <p:extLst>
      <p:ext uri="{BB962C8B-B14F-4D97-AF65-F5344CB8AC3E}">
        <p14:creationId xmlns:p14="http://schemas.microsoft.com/office/powerpoint/2010/main" val="3725246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25</a:t>
            </a:fld>
            <a:endParaRPr lang="en-US" dirty="0"/>
          </a:p>
        </p:txBody>
      </p:sp>
    </p:spTree>
    <p:extLst>
      <p:ext uri="{BB962C8B-B14F-4D97-AF65-F5344CB8AC3E}">
        <p14:creationId xmlns:p14="http://schemas.microsoft.com/office/powerpoint/2010/main" val="2556385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F62E-AAD3-B06C-5197-23C269CDB2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30FB69-1231-5A3A-D765-41402C90C035}"/>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738E2FB3-DAB1-136B-1EB3-6D290D85959D}"/>
              </a:ext>
            </a:extLst>
          </p:cNvPr>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6A822CF7-EDD2-9E64-6D57-B5BB92A3F58B}"/>
              </a:ext>
            </a:extLst>
          </p:cNvPr>
          <p:cNvSpPr>
            <a:spLocks noGrp="1"/>
          </p:cNvSpPr>
          <p:nvPr>
            <p:ph type="sldNum" sz="quarter" idx="10"/>
          </p:nvPr>
        </p:nvSpPr>
        <p:spPr/>
        <p:txBody>
          <a:bodyPr/>
          <a:lstStyle/>
          <a:p>
            <a:fld id="{18CE5147-9B0C-4620-8EE6-4CBBFF3E5FF7}" type="slidenum">
              <a:rPr lang="en-US" smtClean="0"/>
              <a:t>26</a:t>
            </a:fld>
            <a:endParaRPr lang="en-US" dirty="0"/>
          </a:p>
        </p:txBody>
      </p:sp>
    </p:spTree>
    <p:extLst>
      <p:ext uri="{BB962C8B-B14F-4D97-AF65-F5344CB8AC3E}">
        <p14:creationId xmlns:p14="http://schemas.microsoft.com/office/powerpoint/2010/main" val="493319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27DCE-11C0-1646-7CDA-14E75C2C84F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13E1BC9-83F6-FB22-2C91-A147AE670B20}"/>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5E7EF823-22ED-5F3B-860E-920E284FF0E4}"/>
              </a:ext>
            </a:extLst>
          </p:cNvPr>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A569C58C-6F30-6FE3-CAFE-926972DA8AE0}"/>
              </a:ext>
            </a:extLst>
          </p:cNvPr>
          <p:cNvSpPr>
            <a:spLocks noGrp="1"/>
          </p:cNvSpPr>
          <p:nvPr>
            <p:ph type="sldNum" sz="quarter" idx="10"/>
          </p:nvPr>
        </p:nvSpPr>
        <p:spPr/>
        <p:txBody>
          <a:bodyPr/>
          <a:lstStyle/>
          <a:p>
            <a:fld id="{18CE5147-9B0C-4620-8EE6-4CBBFF3E5FF7}" type="slidenum">
              <a:rPr lang="en-US" smtClean="0"/>
              <a:t>27</a:t>
            </a:fld>
            <a:endParaRPr lang="en-US" dirty="0"/>
          </a:p>
        </p:txBody>
      </p:sp>
    </p:spTree>
    <p:extLst>
      <p:ext uri="{BB962C8B-B14F-4D97-AF65-F5344CB8AC3E}">
        <p14:creationId xmlns:p14="http://schemas.microsoft.com/office/powerpoint/2010/main" val="3573585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B16BE-51F5-6DF1-578A-7DADCA1E143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9CB30C-0103-788F-94CA-51C9B590595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E68ED46F-3A7E-147F-975D-E567B631CEAD}"/>
              </a:ext>
            </a:extLst>
          </p:cNvPr>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E4316F29-7F3B-243D-96F1-7C942F0C79B4}"/>
              </a:ext>
            </a:extLst>
          </p:cNvPr>
          <p:cNvSpPr>
            <a:spLocks noGrp="1"/>
          </p:cNvSpPr>
          <p:nvPr>
            <p:ph type="sldNum" sz="quarter" idx="10"/>
          </p:nvPr>
        </p:nvSpPr>
        <p:spPr/>
        <p:txBody>
          <a:bodyPr/>
          <a:lstStyle/>
          <a:p>
            <a:fld id="{18CE5147-9B0C-4620-8EE6-4CBBFF3E5FF7}" type="slidenum">
              <a:rPr lang="en-US" smtClean="0"/>
              <a:t>28</a:t>
            </a:fld>
            <a:endParaRPr lang="en-US" dirty="0"/>
          </a:p>
        </p:txBody>
      </p:sp>
    </p:spTree>
    <p:extLst>
      <p:ext uri="{BB962C8B-B14F-4D97-AF65-F5344CB8AC3E}">
        <p14:creationId xmlns:p14="http://schemas.microsoft.com/office/powerpoint/2010/main" val="3855522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29</a:t>
            </a:fld>
            <a:endParaRPr lang="en-US" dirty="0"/>
          </a:p>
        </p:txBody>
      </p:sp>
    </p:spTree>
    <p:extLst>
      <p:ext uri="{BB962C8B-B14F-4D97-AF65-F5344CB8AC3E}">
        <p14:creationId xmlns:p14="http://schemas.microsoft.com/office/powerpoint/2010/main" val="399870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Wort hat </a:t>
            </a:r>
            <a:r>
              <a:rPr lang="de-DE" b="1" u="sng" dirty="0"/>
              <a:t>Sven von Euw</a:t>
            </a:r>
          </a:p>
        </p:txBody>
      </p:sp>
      <p:sp>
        <p:nvSpPr>
          <p:cNvPr id="4" name="Foliennummernplatzhalter 3"/>
          <p:cNvSpPr>
            <a:spLocks noGrp="1"/>
          </p:cNvSpPr>
          <p:nvPr>
            <p:ph type="sldNum" sz="quarter" idx="5"/>
          </p:nvPr>
        </p:nvSpPr>
        <p:spPr/>
        <p:txBody>
          <a:bodyPr/>
          <a:lstStyle/>
          <a:p>
            <a:fld id="{18CE5147-9B0C-4620-8EE6-4CBBFF3E5FF7}" type="slidenum">
              <a:rPr lang="en-US" smtClean="0"/>
              <a:t>3</a:t>
            </a:fld>
            <a:endParaRPr lang="en-US" dirty="0"/>
          </a:p>
        </p:txBody>
      </p:sp>
    </p:spTree>
    <p:extLst>
      <p:ext uri="{BB962C8B-B14F-4D97-AF65-F5344CB8AC3E}">
        <p14:creationId xmlns:p14="http://schemas.microsoft.com/office/powerpoint/2010/main" val="105042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18CE5147-9B0C-4620-8EE6-4CBBFF3E5FF7}" type="slidenum">
              <a:rPr lang="en-US" smtClean="0"/>
              <a:t>30</a:t>
            </a:fld>
            <a:endParaRPr lang="en-US" dirty="0"/>
          </a:p>
        </p:txBody>
      </p:sp>
    </p:spTree>
    <p:extLst>
      <p:ext uri="{BB962C8B-B14F-4D97-AF65-F5344CB8AC3E}">
        <p14:creationId xmlns:p14="http://schemas.microsoft.com/office/powerpoint/2010/main" val="1476739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Insgesamt wird die Schülerzahl im Schuljahr 2026/27 um 21 </a:t>
            </a:r>
            <a:r>
              <a:rPr lang="de-CH" dirty="0" err="1"/>
              <a:t>SuS</a:t>
            </a:r>
            <a:r>
              <a:rPr lang="de-CH" dirty="0"/>
              <a:t> überschritten.</a:t>
            </a:r>
          </a:p>
        </p:txBody>
      </p:sp>
      <p:sp>
        <p:nvSpPr>
          <p:cNvPr id="4" name="Foliennummernplatzhalter 3"/>
          <p:cNvSpPr>
            <a:spLocks noGrp="1"/>
          </p:cNvSpPr>
          <p:nvPr>
            <p:ph type="sldNum" sz="quarter" idx="5"/>
          </p:nvPr>
        </p:nvSpPr>
        <p:spPr/>
        <p:txBody>
          <a:bodyPr/>
          <a:lstStyle/>
          <a:p>
            <a:fld id="{18CE5147-9B0C-4620-8EE6-4CBBFF3E5FF7}" type="slidenum">
              <a:rPr lang="en-US" smtClean="0"/>
              <a:t>33</a:t>
            </a:fld>
            <a:endParaRPr lang="en-US" dirty="0"/>
          </a:p>
        </p:txBody>
      </p:sp>
    </p:spTree>
    <p:extLst>
      <p:ext uri="{BB962C8B-B14F-4D97-AF65-F5344CB8AC3E}">
        <p14:creationId xmlns:p14="http://schemas.microsoft.com/office/powerpoint/2010/main" val="7004885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pPr eaLnBrk="1" hangingPunct="1">
              <a:spcBef>
                <a:spcPct val="0"/>
              </a:spcBef>
            </a:pPr>
            <a:r>
              <a:rPr lang="de-CH" altLang="de-DE" sz="1200" dirty="0">
                <a:latin typeface="Arial" panose="020B0604020202020204" pitchFamily="34" charset="0"/>
                <a:cs typeface="Arial" panose="020B0604020202020204" pitchFamily="34" charset="0"/>
              </a:rPr>
              <a:t>Ein besonderes Augenmerk legen wir dabei auf die Auskragung. Hier erwartet wir noch Optimierungspotential.</a:t>
            </a:r>
          </a:p>
        </p:txBody>
      </p:sp>
      <p:sp>
        <p:nvSpPr>
          <p:cNvPr id="4" name="Foliennummernplatzhalter 3"/>
          <p:cNvSpPr>
            <a:spLocks noGrp="1"/>
          </p:cNvSpPr>
          <p:nvPr>
            <p:ph type="sldNum" sz="quarter" idx="10"/>
          </p:nvPr>
        </p:nvSpPr>
        <p:spPr/>
        <p:txBody>
          <a:bodyPr/>
          <a:lstStyle/>
          <a:p>
            <a:fld id="{18CE5147-9B0C-4620-8EE6-4CBBFF3E5FF7}" type="slidenum">
              <a:rPr lang="en-US" smtClean="0"/>
              <a:t>34</a:t>
            </a:fld>
            <a:endParaRPr lang="en-US" dirty="0"/>
          </a:p>
        </p:txBody>
      </p:sp>
    </p:spTree>
    <p:extLst>
      <p:ext uri="{BB962C8B-B14F-4D97-AF65-F5344CB8AC3E}">
        <p14:creationId xmlns:p14="http://schemas.microsoft.com/office/powerpoint/2010/main" val="824148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dirty="0">
                <a:latin typeface="Arial" panose="020B0604020202020204" pitchFamily="34" charset="0"/>
                <a:cs typeface="Arial" panose="020B0604020202020204" pitchFamily="34" charset="0"/>
              </a:rPr>
              <a:t>Im Konzept kommt das neue Schulgebäude teilweise über der Mehrzweckhalle zu liegen. Dabei wird das Dach der Mehrzweckhalle nicht belastet, die Lasten werden nördlich der Halle in den Boden geleitet.</a:t>
            </a: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35</a:t>
            </a:fld>
            <a:endParaRPr lang="en-US" dirty="0"/>
          </a:p>
        </p:txBody>
      </p:sp>
    </p:spTree>
    <p:extLst>
      <p:ext uri="{BB962C8B-B14F-4D97-AF65-F5344CB8AC3E}">
        <p14:creationId xmlns:p14="http://schemas.microsoft.com/office/powerpoint/2010/main" val="7971715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pPr eaLnBrk="1" hangingPunct="1">
              <a:spcBef>
                <a:spcPct val="0"/>
              </a:spcBef>
            </a:pPr>
            <a:r>
              <a:rPr lang="de-CH" altLang="de-DE" sz="1200" dirty="0">
                <a:latin typeface="Arial" panose="020B0604020202020204" pitchFamily="34" charset="0"/>
                <a:cs typeface="Arial" panose="020B0604020202020204" pitchFamily="34" charset="0"/>
              </a:rPr>
              <a:t>Ein besonderes Augenmerk legen wir dabei auf die Auskragung. Hier erwartet wir noch Optimierungspotential.</a:t>
            </a:r>
          </a:p>
        </p:txBody>
      </p:sp>
      <p:sp>
        <p:nvSpPr>
          <p:cNvPr id="4" name="Foliennummernplatzhalter 3"/>
          <p:cNvSpPr>
            <a:spLocks noGrp="1"/>
          </p:cNvSpPr>
          <p:nvPr>
            <p:ph type="sldNum" sz="quarter" idx="10"/>
          </p:nvPr>
        </p:nvSpPr>
        <p:spPr/>
        <p:txBody>
          <a:bodyPr/>
          <a:lstStyle/>
          <a:p>
            <a:fld id="{18CE5147-9B0C-4620-8EE6-4CBBFF3E5FF7}" type="slidenum">
              <a:rPr lang="en-US" smtClean="0"/>
              <a:t>36</a:t>
            </a:fld>
            <a:endParaRPr lang="en-US" dirty="0"/>
          </a:p>
        </p:txBody>
      </p:sp>
    </p:spTree>
    <p:extLst>
      <p:ext uri="{BB962C8B-B14F-4D97-AF65-F5344CB8AC3E}">
        <p14:creationId xmlns:p14="http://schemas.microsoft.com/office/powerpoint/2010/main" val="6444730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dirty="0">
                <a:latin typeface="Arial" panose="020B0604020202020204" pitchFamily="34" charset="0"/>
                <a:cs typeface="Arial" panose="020B0604020202020204" pitchFamily="34" charset="0"/>
              </a:rPr>
              <a:t>.</a:t>
            </a: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37</a:t>
            </a:fld>
            <a:endParaRPr lang="en-US" dirty="0"/>
          </a:p>
        </p:txBody>
      </p:sp>
    </p:spTree>
    <p:extLst>
      <p:ext uri="{BB962C8B-B14F-4D97-AF65-F5344CB8AC3E}">
        <p14:creationId xmlns:p14="http://schemas.microsoft.com/office/powerpoint/2010/main" val="8758781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a:latin typeface="Arial" panose="020B0604020202020204" pitchFamily="34" charset="0"/>
                <a:cs typeface="Arial" panose="020B0604020202020204" pitchFamily="34" charset="0"/>
              </a:rPr>
              <a:t>.</a:t>
            </a:r>
            <a:endParaRPr lang="de-CH" sz="1200" dirty="0">
              <a:latin typeface="Arial" panose="020B0604020202020204" pitchFamily="34" charset="0"/>
              <a:cs typeface="Arial" panose="020B0604020202020204" pitchFamily="34" charset="0"/>
            </a:endParaRP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38</a:t>
            </a:fld>
            <a:endParaRPr lang="en-US" dirty="0"/>
          </a:p>
        </p:txBody>
      </p:sp>
    </p:spTree>
    <p:extLst>
      <p:ext uri="{BB962C8B-B14F-4D97-AF65-F5344CB8AC3E}">
        <p14:creationId xmlns:p14="http://schemas.microsoft.com/office/powerpoint/2010/main" val="260273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Das Wort hat </a:t>
            </a:r>
            <a:r>
              <a:rPr lang="de-DE" b="1" u="sng" dirty="0"/>
              <a:t>Sven von Euw</a:t>
            </a:r>
          </a:p>
          <a:p>
            <a:endParaRPr lang="de-DE" dirty="0"/>
          </a:p>
        </p:txBody>
      </p:sp>
      <p:sp>
        <p:nvSpPr>
          <p:cNvPr id="4" name="Foliennummernplatzhalter 3"/>
          <p:cNvSpPr>
            <a:spLocks noGrp="1"/>
          </p:cNvSpPr>
          <p:nvPr>
            <p:ph type="sldNum" sz="quarter" idx="5"/>
          </p:nvPr>
        </p:nvSpPr>
        <p:spPr/>
        <p:txBody>
          <a:bodyPr/>
          <a:lstStyle/>
          <a:p>
            <a:fld id="{18CE5147-9B0C-4620-8EE6-4CBBFF3E5FF7}" type="slidenum">
              <a:rPr lang="en-US" smtClean="0"/>
              <a:t>4</a:t>
            </a:fld>
            <a:endParaRPr lang="en-US" dirty="0"/>
          </a:p>
        </p:txBody>
      </p:sp>
    </p:spTree>
    <p:extLst>
      <p:ext uri="{BB962C8B-B14F-4D97-AF65-F5344CB8AC3E}">
        <p14:creationId xmlns:p14="http://schemas.microsoft.com/office/powerpoint/2010/main" val="346580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solidFill>
                  <a:prstClr val="black"/>
                </a:solidFill>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lvl="0" eaLnBrk="1" hangingPunct="1"/>
            <a:endParaRPr lang="de-CH" altLang="de-DE" dirty="0">
              <a:solidFill>
                <a:prstClr val="black"/>
              </a:solidFill>
            </a:endParaRPr>
          </a:p>
          <a:p>
            <a:endParaRPr lang="de-CH" dirty="0"/>
          </a:p>
          <a:p>
            <a:endParaRPr lang="en-US" dirty="0"/>
          </a:p>
        </p:txBody>
      </p:sp>
      <p:sp>
        <p:nvSpPr>
          <p:cNvPr id="4" name="Foliennummernplatzhalter 3"/>
          <p:cNvSpPr>
            <a:spLocks noGrp="1"/>
          </p:cNvSpPr>
          <p:nvPr>
            <p:ph type="sldNum" sz="quarter" idx="10"/>
          </p:nvPr>
        </p:nvSpPr>
        <p:spPr/>
        <p:txBody>
          <a:bodyPr/>
          <a:lstStyle/>
          <a:p>
            <a:fld id="{18CE5147-9B0C-4620-8EE6-4CBBFF3E5FF7}" type="slidenum">
              <a:rPr lang="en-US" smtClean="0"/>
              <a:t>5</a:t>
            </a:fld>
            <a:endParaRPr lang="en-US" dirty="0"/>
          </a:p>
        </p:txBody>
      </p:sp>
    </p:spTree>
    <p:extLst>
      <p:ext uri="{BB962C8B-B14F-4D97-AF65-F5344CB8AC3E}">
        <p14:creationId xmlns:p14="http://schemas.microsoft.com/office/powerpoint/2010/main" val="1023096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dirty="0"/>
          </a:p>
        </p:txBody>
      </p:sp>
      <p:sp>
        <p:nvSpPr>
          <p:cNvPr id="3" name="Notizenplatzhalter 2"/>
          <p:cNvSpPr>
            <a:spLocks noGrp="1"/>
          </p:cNvSpPr>
          <p:nvPr>
            <p:ph type="body" idx="1"/>
          </p:nvPr>
        </p:nvSpPr>
        <p:spPr/>
        <p:txBody>
          <a:bodyPr/>
          <a:lstStyle/>
          <a:p>
            <a:pPr eaLnBrk="1" hangingPunct="1">
              <a:spcBef>
                <a:spcPct val="0"/>
              </a:spcBef>
            </a:pPr>
            <a:r>
              <a:rPr lang="de-CH" altLang="de-DE" sz="1200" dirty="0">
                <a:solidFill>
                  <a:prstClr val="black"/>
                </a:solidFill>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lvl="0" eaLnBrk="1" hangingPunct="1"/>
            <a:endParaRPr lang="de-CH" altLang="de-DE" dirty="0">
              <a:solidFill>
                <a:prstClr val="black"/>
              </a:solidFill>
            </a:endParaRPr>
          </a:p>
          <a:p>
            <a:endParaRPr lang="de-CH" dirty="0"/>
          </a:p>
          <a:p>
            <a:endParaRPr lang="en-US" dirty="0"/>
          </a:p>
        </p:txBody>
      </p:sp>
      <p:sp>
        <p:nvSpPr>
          <p:cNvPr id="4" name="Foliennummernplatzhalter 3"/>
          <p:cNvSpPr>
            <a:spLocks noGrp="1"/>
          </p:cNvSpPr>
          <p:nvPr>
            <p:ph type="sldNum" sz="quarter" idx="10"/>
          </p:nvPr>
        </p:nvSpPr>
        <p:spPr/>
        <p:txBody>
          <a:bodyPr/>
          <a:lstStyle/>
          <a:p>
            <a:fld id="{18CE5147-9B0C-4620-8EE6-4CBBFF3E5FF7}" type="slidenum">
              <a:rPr lang="en-US" smtClean="0"/>
              <a:t>6</a:t>
            </a:fld>
            <a:endParaRPr lang="en-US" dirty="0"/>
          </a:p>
        </p:txBody>
      </p:sp>
    </p:spTree>
    <p:extLst>
      <p:ext uri="{BB962C8B-B14F-4D97-AF65-F5344CB8AC3E}">
        <p14:creationId xmlns:p14="http://schemas.microsoft.com/office/powerpoint/2010/main" val="1353300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dirty="0">
                <a:latin typeface="Arial" panose="020B0604020202020204" pitchFamily="34" charset="0"/>
                <a:cs typeface="Arial" panose="020B0604020202020204" pitchFamily="34" charset="0"/>
              </a:rPr>
              <a:t>Hier sehen Sie, wie einst das Parterre des neuen Schulhauses ungefähr aussehen könnte. Im Parterre sind Räume für den Lehrkörper angedacht. Neu erhält die Mehrzweckhalle einen prominenten Eingangsbereich, welcher ihrer Grösse gerecht wird.</a:t>
            </a: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7</a:t>
            </a:fld>
            <a:endParaRPr lang="en-US" dirty="0"/>
          </a:p>
        </p:txBody>
      </p:sp>
    </p:spTree>
    <p:extLst>
      <p:ext uri="{BB962C8B-B14F-4D97-AF65-F5344CB8AC3E}">
        <p14:creationId xmlns:p14="http://schemas.microsoft.com/office/powerpoint/2010/main" val="3337255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dirty="0">
                <a:latin typeface="Arial" panose="020B0604020202020204" pitchFamily="34" charset="0"/>
                <a:cs typeface="Arial" panose="020B0604020202020204" pitchFamily="34" charset="0"/>
              </a:rPr>
              <a:t>Das Regelgeschoss mag in pädagogischer Hinsicht besonders zu überzeugen. Ein klassischer, viel erprobter Grundriss mit zwei geschlossenen Treppenhäusern und dazwischen geschobenen Gruppenräumen sorgt für grosse Flexibilität bei der Unterrichtsgestaltung.</a:t>
            </a: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8</a:t>
            </a:fld>
            <a:endParaRPr lang="en-US" dirty="0"/>
          </a:p>
        </p:txBody>
      </p:sp>
    </p:spTree>
    <p:extLst>
      <p:ext uri="{BB962C8B-B14F-4D97-AF65-F5344CB8AC3E}">
        <p14:creationId xmlns:p14="http://schemas.microsoft.com/office/powerpoint/2010/main" val="481326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375E-921B-A737-14DB-A72A1A991D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D6411B-64EB-1D4C-2613-30E6DD9F18AC}"/>
              </a:ext>
            </a:extLst>
          </p:cNvPr>
          <p:cNvSpPr>
            <a:spLocks noGrp="1" noRot="1" noChangeAspect="1"/>
          </p:cNvSpPr>
          <p:nvPr>
            <p:ph type="sldImg"/>
          </p:nvPr>
        </p:nvSpPr>
        <p:spPr/>
        <p:txBody>
          <a:bodyPr/>
          <a:lstStyle/>
          <a:p>
            <a:endParaRPr lang="de-CH" dirty="0"/>
          </a:p>
        </p:txBody>
      </p:sp>
      <p:sp>
        <p:nvSpPr>
          <p:cNvPr id="3" name="Notizenplatzhalter 2">
            <a:extLst>
              <a:ext uri="{FF2B5EF4-FFF2-40B4-BE49-F238E27FC236}">
                <a16:creationId xmlns:a16="http://schemas.microsoft.com/office/drawing/2014/main" id="{14EF5828-EC89-C246-EA69-D00F5E46A3D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CH" altLang="de-DE" sz="1200" dirty="0">
                <a:latin typeface="Arial" panose="020B0604020202020204" pitchFamily="34" charset="0"/>
                <a:cs typeface="Arial" panose="020B0604020202020204" pitchFamily="34" charset="0"/>
              </a:rPr>
              <a:t>Das Wort hat </a:t>
            </a:r>
            <a:r>
              <a:rPr lang="de-CH" altLang="de-DE" sz="1200" b="1" u="sng" dirty="0">
                <a:latin typeface="Arial" panose="020B0604020202020204" pitchFamily="34" charset="0"/>
                <a:cs typeface="Arial" panose="020B0604020202020204" pitchFamily="34" charset="0"/>
              </a:rPr>
              <a:t>Kevin Van</a:t>
            </a:r>
          </a:p>
          <a:p>
            <a:pPr eaLnBrk="1" hangingPunct="1">
              <a:spcBef>
                <a:spcPct val="0"/>
              </a:spcBef>
            </a:pPr>
            <a:endParaRPr lang="de-CH" altLang="de-DE" sz="1200" dirty="0">
              <a:latin typeface="Arial" panose="020B0604020202020204" pitchFamily="34" charset="0"/>
              <a:cs typeface="Arial" panose="020B0604020202020204" pitchFamily="34" charset="0"/>
            </a:endParaRPr>
          </a:p>
          <a:p>
            <a:r>
              <a:rPr lang="de-CH" sz="1200" dirty="0">
                <a:latin typeface="Arial" panose="020B0604020202020204" pitchFamily="34" charset="0"/>
                <a:cs typeface="Arial" panose="020B0604020202020204" pitchFamily="34" charset="0"/>
              </a:rPr>
              <a:t>Im Konzept kommt das neue Schulgebäude teilweise über der Mehrzweckhalle zu liegen. Dabei wird das Dach der Mehrzweckhalle nicht belastet, die Lasten werden nördlich der Halle in den Boden geleitet.</a:t>
            </a:r>
          </a:p>
          <a:p>
            <a:endParaRPr lang="de-CH"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BBE92A99-2674-CBAE-D5CF-EB45E5EF6EEA}"/>
              </a:ext>
            </a:extLst>
          </p:cNvPr>
          <p:cNvSpPr>
            <a:spLocks noGrp="1"/>
          </p:cNvSpPr>
          <p:nvPr>
            <p:ph type="sldNum" sz="quarter" idx="10"/>
          </p:nvPr>
        </p:nvSpPr>
        <p:spPr/>
        <p:txBody>
          <a:bodyPr/>
          <a:lstStyle/>
          <a:p>
            <a:fld id="{18CE5147-9B0C-4620-8EE6-4CBBFF3E5FF7}" type="slidenum">
              <a:rPr lang="en-US" smtClean="0"/>
              <a:t>9</a:t>
            </a:fld>
            <a:endParaRPr lang="en-US" dirty="0"/>
          </a:p>
        </p:txBody>
      </p:sp>
    </p:spTree>
    <p:extLst>
      <p:ext uri="{BB962C8B-B14F-4D97-AF65-F5344CB8AC3E}">
        <p14:creationId xmlns:p14="http://schemas.microsoft.com/office/powerpoint/2010/main" val="1034857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dirty="0"/>
              <a:t>Titelmasterformat durch Klicken bearbeiten</a:t>
            </a:r>
            <a:endParaRPr lang="en-US" dirty="0"/>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en-US" dirty="0"/>
          </a:p>
        </p:txBody>
      </p:sp>
      <p:sp>
        <p:nvSpPr>
          <p:cNvPr id="4" name="Datumsplatzhalter 3"/>
          <p:cNvSpPr>
            <a:spLocks noGrp="1"/>
          </p:cNvSpPr>
          <p:nvPr>
            <p:ph type="dt" sz="half" idx="10"/>
          </p:nvPr>
        </p:nvSpPr>
        <p:spPr/>
        <p:txBody>
          <a:bodyPr/>
          <a:lstStyle/>
          <a:p>
            <a:fld id="{7D07A569-096A-4336-933A-D4ABDFEDC17E}" type="datetime1">
              <a:rPr lang="en-US" smtClean="0"/>
              <a:t>8/12/2026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lvl1pPr>
              <a:defRPr sz="1500">
                <a:latin typeface="Avenir LT 55 Roman" panose="020B0503020000020003" pitchFamily="34" charset="0"/>
              </a:defRPr>
            </a:lvl1pPr>
          </a:lstStyle>
          <a:p>
            <a:fld id="{7D590E20-42AF-486B-AD8F-731154C3147B}" type="slidenum">
              <a:rPr lang="en-US" smtClean="0"/>
              <a:pPr/>
              <a:t>‹Nr.›</a:t>
            </a:fld>
            <a:endParaRPr lang="en-US" dirty="0"/>
          </a:p>
        </p:txBody>
      </p:sp>
    </p:spTree>
    <p:extLst>
      <p:ext uri="{BB962C8B-B14F-4D97-AF65-F5344CB8AC3E}">
        <p14:creationId xmlns:p14="http://schemas.microsoft.com/office/powerpoint/2010/main" val="3615966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p:txBody>
          <a:bodyPr/>
          <a:lstStyle/>
          <a:p>
            <a:fld id="{65BE40E4-BD4C-47E0-A1DC-2FF0883AC8D4}" type="datetime1">
              <a:rPr lang="en-US" smtClean="0"/>
              <a:t>8/12/2026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4233453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p:cNvSpPr>
            <a:spLocks noGrp="1"/>
          </p:cNvSpPr>
          <p:nvPr>
            <p:ph type="dt" sz="half" idx="10"/>
          </p:nvPr>
        </p:nvSpPr>
        <p:spPr/>
        <p:txBody>
          <a:bodyPr/>
          <a:lstStyle/>
          <a:p>
            <a:fld id="{3CC16B95-2C01-40C2-8C1A-79AF287EB56B}" type="datetime1">
              <a:rPr lang="en-US" smtClean="0"/>
              <a:t>8/12/2026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166087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idx="1" hasCustomPrompt="1"/>
          </p:nvPr>
        </p:nvSpPr>
        <p:spPr/>
        <p:txBody>
          <a:bodyPr/>
          <a:lstStyle>
            <a:lvl1pPr>
              <a:defRPr>
                <a:latin typeface="Avenir LT Pro 55 Roman" panose="020B0503020203020204" pitchFamily="34" charset="0"/>
              </a:defRPr>
            </a:lvl1pPr>
            <a:lvl2pPr>
              <a:defRPr>
                <a:latin typeface="Avenir LT Pro 55 Roman" panose="020B0503020203020204" pitchFamily="34" charset="0"/>
              </a:defRPr>
            </a:lvl2pPr>
            <a:lvl3pPr>
              <a:defRPr>
                <a:latin typeface="Avenir LT Pro 55 Roman" panose="020B0503020203020204" pitchFamily="34" charset="0"/>
              </a:defRPr>
            </a:lvl3pPr>
            <a:lvl4pPr>
              <a:defRPr>
                <a:latin typeface="Avenir LT Pro 55 Roman" panose="020B0503020203020204" pitchFamily="34" charset="0"/>
              </a:defRPr>
            </a:lvl4pPr>
            <a:lvl5pPr>
              <a:defRPr>
                <a:latin typeface="Avenir LT Pro 55 Roman" panose="020B050302020302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umsplatzhalter 3"/>
          <p:cNvSpPr>
            <a:spLocks noGrp="1"/>
          </p:cNvSpPr>
          <p:nvPr>
            <p:ph type="dt" sz="half" idx="10"/>
          </p:nvPr>
        </p:nvSpPr>
        <p:spPr/>
        <p:txBody>
          <a:bodyPr/>
          <a:lstStyle/>
          <a:p>
            <a:fld id="{50C46E47-4FC0-4F68-9A13-AC570A17AF03}" type="datetime1">
              <a:rPr lang="en-US" smtClean="0"/>
              <a:t>8/12/2026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352768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1436CE54-1C5D-4DEA-9031-8DDD9CEE26AB}" type="datetime1">
              <a:rPr lang="en-US" smtClean="0"/>
              <a:t>8/12/2026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3860369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p:cNvSpPr>
            <a:spLocks noGrp="1"/>
          </p:cNvSpPr>
          <p:nvPr>
            <p:ph type="dt" sz="half" idx="10"/>
          </p:nvPr>
        </p:nvSpPr>
        <p:spPr/>
        <p:txBody>
          <a:bodyPr/>
          <a:lstStyle/>
          <a:p>
            <a:fld id="{BFF26BF8-063A-42FC-ADE4-AE70AA4A2BA3}" type="datetime1">
              <a:rPr lang="en-US" smtClean="0"/>
              <a:t>8/12/2026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1583904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endParaRPr lang="en-US"/>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6"/>
          <p:cNvSpPr>
            <a:spLocks noGrp="1"/>
          </p:cNvSpPr>
          <p:nvPr>
            <p:ph type="dt" sz="half" idx="10"/>
          </p:nvPr>
        </p:nvSpPr>
        <p:spPr/>
        <p:txBody>
          <a:bodyPr/>
          <a:lstStyle/>
          <a:p>
            <a:fld id="{B1FDC7B3-1C1E-40BA-9779-AED1FB3D4B18}" type="datetime1">
              <a:rPr lang="en-US" smtClean="0"/>
              <a:t>8/12/2026</a:t>
            </a:fld>
            <a:endParaRPr lang="en-US"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2751182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Datumsplatzhalter 2"/>
          <p:cNvSpPr>
            <a:spLocks noGrp="1"/>
          </p:cNvSpPr>
          <p:nvPr>
            <p:ph type="dt" sz="half" idx="10"/>
          </p:nvPr>
        </p:nvSpPr>
        <p:spPr/>
        <p:txBody>
          <a:bodyPr/>
          <a:lstStyle/>
          <a:p>
            <a:fld id="{D10FBA9F-1B6A-4B69-8C1B-A180830B961C}" type="datetime1">
              <a:rPr lang="en-US" smtClean="0"/>
              <a:t>8/12/2026</a:t>
            </a:fld>
            <a:endParaRPr lang="en-US"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735795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6318244-958F-4855-A94C-B866FE52D107}" type="datetime1">
              <a:rPr lang="en-US" smtClean="0"/>
              <a:t>8/12/2026</a:t>
            </a:fld>
            <a:endParaRPr lang="en-US"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908975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B868D286-8C34-4A8C-81B9-B58B42DF0839}" type="datetime1">
              <a:rPr lang="en-US" smtClean="0"/>
              <a:t>8/12/2026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37171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050059B9-D469-4B22-A303-922FDA223331}" type="datetime1">
              <a:rPr lang="en-US" smtClean="0"/>
              <a:t>8/12/2026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0384194-DF87-4380-988D-0B2F5E2FB0EB}" type="slidenum">
              <a:rPr lang="en-US" smtClean="0"/>
              <a:t>‹Nr.›</a:t>
            </a:fld>
            <a:endParaRPr lang="en-US" dirty="0"/>
          </a:p>
        </p:txBody>
      </p:sp>
    </p:spTree>
    <p:extLst>
      <p:ext uri="{BB962C8B-B14F-4D97-AF65-F5344CB8AC3E}">
        <p14:creationId xmlns:p14="http://schemas.microsoft.com/office/powerpoint/2010/main" val="3188273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3B7AD-FBD9-4040-81BF-D78E9A1C5528}" type="datetime1">
              <a:rPr lang="en-US" smtClean="0"/>
              <a:t>8/12/2026</a:t>
            </a:fld>
            <a:endParaRPr lang="en-US"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384194-DF87-4380-988D-0B2F5E2FB0EB}" type="slidenum">
              <a:rPr lang="en-US" smtClean="0"/>
              <a:pPr/>
              <a:t>‹Nr.›</a:t>
            </a:fld>
            <a:r>
              <a:rPr lang="en-US" dirty="0"/>
              <a:t> von 40</a:t>
            </a:r>
          </a:p>
        </p:txBody>
      </p:sp>
      <p:pic>
        <p:nvPicPr>
          <p:cNvPr id="7" name="Grafik 6">
            <a:extLst>
              <a:ext uri="{FF2B5EF4-FFF2-40B4-BE49-F238E27FC236}">
                <a16:creationId xmlns:a16="http://schemas.microsoft.com/office/drawing/2014/main" id="{1EB21CB2-0078-1DCF-CF19-927577A9847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Tree>
    <p:extLst>
      <p:ext uri="{BB962C8B-B14F-4D97-AF65-F5344CB8AC3E}">
        <p14:creationId xmlns:p14="http://schemas.microsoft.com/office/powerpoint/2010/main" val="2754146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65 Medium" panose="02000603020000020003"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65 Medium" panose="020006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65 Medium" panose="020006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65 Medium" panose="020006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65 Medium" panose="020006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2D351A8-A4F9-8CFF-1E75-7C4385B643A5}"/>
              </a:ext>
            </a:extLst>
          </p:cNvPr>
          <p:cNvPicPr>
            <a:picLocks noChangeAspect="1"/>
          </p:cNvPicPr>
          <p:nvPr/>
        </p:nvPicPr>
        <p:blipFill>
          <a:blip r:embed="rId3" cstate="print">
            <a:extLst>
              <a:ext uri="{28A0092B-C50C-407E-A947-70E740481C1C}">
                <a14:useLocalDpi xmlns:a14="http://schemas.microsoft.com/office/drawing/2010/main" val="0"/>
              </a:ext>
            </a:extLst>
          </a:blip>
          <a:srcRect t="8482" b="5751"/>
          <a:stretch>
            <a:fillRect/>
          </a:stretch>
        </p:blipFill>
        <p:spPr>
          <a:xfrm>
            <a:off x="269498" y="216644"/>
            <a:ext cx="11653005" cy="6424713"/>
          </a:xfrm>
          <a:prstGeom prst="rect">
            <a:avLst/>
          </a:prstGeom>
          <a:ln>
            <a:noFill/>
          </a:ln>
          <a:effectLst>
            <a:softEdge rad="112500"/>
          </a:effectLst>
        </p:spPr>
      </p:pic>
      <p:sp>
        <p:nvSpPr>
          <p:cNvPr id="2" name="Titel 1"/>
          <p:cNvSpPr>
            <a:spLocks noGrp="1"/>
          </p:cNvSpPr>
          <p:nvPr>
            <p:ph type="ctrTitle"/>
          </p:nvPr>
        </p:nvSpPr>
        <p:spPr>
          <a:xfrm>
            <a:off x="2291927" y="1"/>
            <a:ext cx="7608145" cy="2054946"/>
          </a:xfrm>
        </p:spPr>
        <p:txBody>
          <a:bodyPr>
            <a:normAutofit/>
          </a:bodyPr>
          <a:lstStyle/>
          <a:p>
            <a:r>
              <a:rPr lang="de-CH" sz="4000" b="1" dirty="0">
                <a:latin typeface="Avenir LT 65 Medium" panose="020B0603020000020003" pitchFamily="34" charset="0"/>
              </a:rPr>
              <a:t>Erweiterung Primarschule</a:t>
            </a:r>
            <a:br>
              <a:rPr lang="de-CH" sz="4000" b="1" dirty="0">
                <a:latin typeface="Avenir LT 65 Medium" panose="020B0603020000020003" pitchFamily="34" charset="0"/>
              </a:rPr>
            </a:br>
            <a:r>
              <a:rPr lang="de-CH" sz="4000" b="1" dirty="0">
                <a:latin typeface="Avenir LT 65 Medium" panose="020B0603020000020003" pitchFamily="34" charset="0"/>
              </a:rPr>
              <a:t>Infoveranstaltung</a:t>
            </a:r>
            <a:br>
              <a:rPr lang="de-CH" sz="4000" b="1" dirty="0">
                <a:latin typeface="Avenir LT 65 Medium" panose="020B0603020000020003" pitchFamily="34" charset="0"/>
              </a:rPr>
            </a:br>
            <a:endParaRPr lang="en-US" sz="2000" b="1" dirty="0">
              <a:latin typeface="Avenir LT 65 Medium" panose="020B0603020000020003" pitchFamily="34" charset="0"/>
            </a:endParaRPr>
          </a:p>
        </p:txBody>
      </p:sp>
      <p:sp>
        <p:nvSpPr>
          <p:cNvPr id="10" name="Foliennummernplatzhalter 9"/>
          <p:cNvSpPr>
            <a:spLocks noGrp="1"/>
          </p:cNvSpPr>
          <p:nvPr>
            <p:ph type="sldNum" sz="quarter" idx="12"/>
          </p:nvPr>
        </p:nvSpPr>
        <p:spPr/>
        <p:txBody>
          <a:bodyPr/>
          <a:lstStyle/>
          <a:p>
            <a:fld id="{7D590E20-42AF-486B-AD8F-731154C3147B}" type="slidenum">
              <a:rPr lang="en-US" smtClean="0"/>
              <a:pPr/>
              <a:t>1</a:t>
            </a:fld>
            <a:endParaRPr lang="en-US" dirty="0"/>
          </a:p>
        </p:txBody>
      </p:sp>
      <p:pic>
        <p:nvPicPr>
          <p:cNvPr id="9" name="Grafik 8">
            <a:extLst>
              <a:ext uri="{FF2B5EF4-FFF2-40B4-BE49-F238E27FC236}">
                <a16:creationId xmlns:a16="http://schemas.microsoft.com/office/drawing/2014/main" id="{D0A65470-70CB-5798-E43A-8511381140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1234" y="5346824"/>
            <a:ext cx="1405131" cy="1374651"/>
          </a:xfrm>
          <a:prstGeom prst="rect">
            <a:avLst/>
          </a:prstGeom>
        </p:spPr>
      </p:pic>
      <p:sp>
        <p:nvSpPr>
          <p:cNvPr id="12" name="Textfeld 11">
            <a:extLst>
              <a:ext uri="{FF2B5EF4-FFF2-40B4-BE49-F238E27FC236}">
                <a16:creationId xmlns:a16="http://schemas.microsoft.com/office/drawing/2014/main" id="{63BC96BA-17E4-83DB-7C92-34F2E62232A0}"/>
              </a:ext>
            </a:extLst>
          </p:cNvPr>
          <p:cNvSpPr txBox="1"/>
          <p:nvPr/>
        </p:nvSpPr>
        <p:spPr>
          <a:xfrm>
            <a:off x="269497" y="6138802"/>
            <a:ext cx="6097280" cy="400110"/>
          </a:xfrm>
          <a:prstGeom prst="rect">
            <a:avLst/>
          </a:prstGeom>
          <a:noFill/>
        </p:spPr>
        <p:txBody>
          <a:bodyPr wrap="square">
            <a:spAutoFit/>
          </a:bodyPr>
          <a:lstStyle/>
          <a:p>
            <a:r>
              <a:rPr lang="de-CH" sz="2000" b="1" dirty="0">
                <a:latin typeface="Avenir LT 65 Medium" panose="020B0603020000020003" pitchFamily="34" charset="0"/>
              </a:rPr>
              <a:t>13. August 2026</a:t>
            </a:r>
            <a:endParaRPr lang="de-CH" dirty="0"/>
          </a:p>
        </p:txBody>
      </p:sp>
    </p:spTree>
    <p:extLst>
      <p:ext uri="{BB962C8B-B14F-4D97-AF65-F5344CB8AC3E}">
        <p14:creationId xmlns:p14="http://schemas.microsoft.com/office/powerpoint/2010/main" val="1307258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Was spricht für das Projekt?</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10</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Zeitgemässer Schulraum</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Nah an der Machbarkeitsstudie, aber weitergedacht</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Erfüllt Raumprogramm und gewünschte Etappierung</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Platzsparende Anordnung, mit Auskragung über Mehrzweckhalle</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Möglichkeit zum Erhalt Provisorien während Bauphase</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Optimale Eignung aus schulbetrieblicher Sicht</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Verbesserte Zugänglichkeit für Mehrzweckhalle</a:t>
            </a:r>
          </a:p>
          <a:p>
            <a:pPr marL="514350" indent="-51435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etc.</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361594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Projektoptimierung in der nächsten Phase</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11</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Die Gestaltung von Pausenareal sowie Sport- &amp; Parkierungsanlagen</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Die statischen Belange hinsichtlich der Auskragung</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Die bauökonomischen Belange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Der sommerliche Wärmeschutz &amp; die Kühlung</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Entfallen der geplante Dachnutzung auf der Mehrzweckhalle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Pausenplatzangebot während Bauphase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Nutzung der Sportanlangen durch Vereine während Bauphase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Baustelleninstallation &amp; Werkverkehr / Abstimmung mit Kreisschule</a:t>
            </a:r>
          </a:p>
        </p:txBody>
      </p:sp>
    </p:spTree>
    <p:extLst>
      <p:ext uri="{BB962C8B-B14F-4D97-AF65-F5344CB8AC3E}">
        <p14:creationId xmlns:p14="http://schemas.microsoft.com/office/powerpoint/2010/main" val="1579120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1"/>
            <a:ext cx="11178746" cy="1447349"/>
          </a:xfrm>
        </p:spPr>
        <p:txBody>
          <a:bodyPr>
            <a:normAutofit/>
          </a:bodyPr>
          <a:lstStyle/>
          <a:p>
            <a:pPr algn="l"/>
            <a:r>
              <a:rPr lang="de-CH" sz="4000" b="1" dirty="0">
                <a:latin typeface="Avenir LT 65 Medium" panose="020B0603020000020003" pitchFamily="34" charset="0"/>
              </a:rPr>
              <a:t>Raumprogramm der Schule</a:t>
            </a:r>
            <a:br>
              <a:rPr lang="de-CH" sz="4000" b="1" dirty="0">
                <a:latin typeface="Avenir LT 65 Medium" panose="020B0603020000020003" pitchFamily="34" charset="0"/>
              </a:rPr>
            </a:br>
            <a:r>
              <a:rPr lang="de-CH" sz="1200" b="1" dirty="0">
                <a:latin typeface="Avenir LT 65 Medium" panose="020B0603020000020003" pitchFamily="34" charset="0"/>
              </a:rPr>
              <a:t> </a:t>
            </a:r>
            <a:br>
              <a:rPr lang="de-CH" sz="4000" b="1" dirty="0">
                <a:latin typeface="Avenir LT 65 Medium" panose="020B0603020000020003" pitchFamily="34" charset="0"/>
              </a:rPr>
            </a:b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12</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569711"/>
            <a:ext cx="11182411" cy="4003588"/>
          </a:xfrm>
        </p:spPr>
        <p:txBody>
          <a:bodyPr>
            <a:noAutofit/>
          </a:bodyPr>
          <a:lstStyle/>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20 Unterrichtsräume</a:t>
            </a:r>
          </a:p>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14 Gruppenräume</a:t>
            </a:r>
          </a:p>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12 Spezialräume</a:t>
            </a:r>
          </a:p>
          <a:p>
            <a:pPr marL="914400" lvl="1" indent="-457200" algn="l">
              <a:lnSpc>
                <a:spcPct val="117000"/>
              </a:lnSpc>
              <a:spcBef>
                <a:spcPts val="0"/>
              </a:spcBef>
              <a:buFont typeface="Arial" panose="020B0604020202020204" pitchFamily="34" charset="0"/>
              <a:buChar char="•"/>
              <a:tabLst>
                <a:tab pos="4489450" algn="l"/>
              </a:tabLst>
            </a:pPr>
            <a:r>
              <a:rPr lang="de-CH" sz="2600" dirty="0">
                <a:latin typeface="Avenir LT Pro 55 Roman" panose="020B0503020203020204" pitchFamily="34" charset="0"/>
                <a:sym typeface="Wingdings" panose="05000000000000000000" pitchFamily="2" charset="2"/>
              </a:rPr>
              <a:t>2 Technisches und Textiles Gestalten | 2 Werken</a:t>
            </a:r>
          </a:p>
          <a:p>
            <a:pPr marL="914400" lvl="1" indent="-457200" algn="l">
              <a:lnSpc>
                <a:spcPct val="117000"/>
              </a:lnSpc>
              <a:spcBef>
                <a:spcPts val="0"/>
              </a:spcBef>
              <a:buFont typeface="Arial" panose="020B0604020202020204" pitchFamily="34" charset="0"/>
              <a:buChar char="•"/>
              <a:tabLst>
                <a:tab pos="4489450" algn="l"/>
              </a:tabLst>
            </a:pPr>
            <a:r>
              <a:rPr lang="de-CH" sz="2600" dirty="0">
                <a:latin typeface="Avenir LT Pro 55 Roman" panose="020B0503020203020204" pitchFamily="34" charset="0"/>
                <a:sym typeface="Wingdings" panose="05000000000000000000" pitchFamily="2" charset="2"/>
              </a:rPr>
              <a:t>2 Schulische Heilpädagogik | 1 Multifunktionsraum</a:t>
            </a:r>
          </a:p>
          <a:p>
            <a:pPr marL="914400" lvl="1" indent="-457200" algn="l">
              <a:lnSpc>
                <a:spcPct val="117000"/>
              </a:lnSpc>
              <a:spcBef>
                <a:spcPts val="0"/>
              </a:spcBef>
              <a:buFont typeface="Arial" panose="020B0604020202020204" pitchFamily="34" charset="0"/>
              <a:buChar char="•"/>
              <a:tabLst>
                <a:tab pos="4489450" algn="l"/>
              </a:tabLst>
            </a:pPr>
            <a:r>
              <a:rPr lang="de-CH" sz="2600" dirty="0">
                <a:latin typeface="Avenir LT Pro 55 Roman" panose="020B0503020203020204" pitchFamily="34" charset="0"/>
                <a:sym typeface="Wingdings" panose="05000000000000000000" pitchFamily="2" charset="2"/>
              </a:rPr>
              <a:t>3 Sprachen | 1 Logopädie | 1 Schulische Sozialarbeit</a:t>
            </a:r>
          </a:p>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Multifunktionale Verkehrsflächen (Arbeitsnischen)</a:t>
            </a:r>
          </a:p>
          <a:p>
            <a:pPr marL="457200" indent="-457200" algn="l">
              <a:lnSpc>
                <a:spcPct val="117000"/>
              </a:lnSpc>
              <a:spcBef>
                <a:spcPts val="0"/>
              </a:spcBef>
              <a:buFont typeface="Arial" panose="020B0604020202020204" pitchFamily="34" charset="0"/>
              <a:buChar char="•"/>
              <a:tabLst>
                <a:tab pos="4489450" algn="l"/>
              </a:tabLst>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2148343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082947"/>
            <a:ext cx="11178746" cy="753736"/>
          </a:xfrm>
        </p:spPr>
        <p:txBody>
          <a:bodyPr>
            <a:normAutofit fontScale="90000"/>
          </a:bodyPr>
          <a:lstStyle/>
          <a:p>
            <a:pPr algn="l"/>
            <a:br>
              <a:rPr lang="de-CH" sz="4000" b="1" dirty="0">
                <a:latin typeface="Avenir LT 65 Medium" panose="020B0603020000020003" pitchFamily="34" charset="0"/>
              </a:rPr>
            </a:br>
            <a:r>
              <a:rPr lang="de-CH" sz="4000" b="1" dirty="0">
                <a:latin typeface="Avenir LT 65 Medium" panose="020B0603020000020003" pitchFamily="34" charset="0"/>
              </a:rPr>
              <a:t>Gemeinschaft</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13</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1773548"/>
            <a:ext cx="11182411" cy="1679098"/>
          </a:xfrm>
        </p:spPr>
        <p:txBody>
          <a:bodyPr>
            <a:noAutofit/>
          </a:bodyPr>
          <a:lstStyle/>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Aula mit Foyer</a:t>
            </a:r>
          </a:p>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Bibliothek</a:t>
            </a:r>
          </a:p>
          <a:p>
            <a:pPr marL="457200" indent="-457200" algn="l">
              <a:lnSpc>
                <a:spcPct val="117000"/>
              </a:lnSpc>
              <a:spcBef>
                <a:spcPts val="0"/>
              </a:spcBef>
              <a:buFont typeface="Arial" panose="020B0604020202020204" pitchFamily="34" charset="0"/>
              <a:buChar char="•"/>
              <a:tabLst>
                <a:tab pos="4489450" algn="l"/>
              </a:tabLst>
            </a:pPr>
            <a:r>
              <a:rPr lang="de-CH" sz="3000" dirty="0">
                <a:latin typeface="Avenir LT Pro 55 Roman" panose="020B0503020203020204" pitchFamily="34" charset="0"/>
                <a:sym typeface="Wingdings" panose="05000000000000000000" pitchFamily="2" charset="2"/>
              </a:rPr>
              <a:t>Musikräume</a:t>
            </a:r>
            <a:endParaRPr lang="de-CH" sz="26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tabLst>
                <a:tab pos="4489450" algn="l"/>
              </a:tabLst>
            </a:pPr>
            <a:endParaRPr lang="de-CH" sz="3000" dirty="0">
              <a:latin typeface="Avenir LT Pro 55 Roman" panose="020B0503020203020204" pitchFamily="34" charset="0"/>
              <a:sym typeface="Wingdings" panose="05000000000000000000" pitchFamily="2" charset="2"/>
            </a:endParaRPr>
          </a:p>
        </p:txBody>
      </p:sp>
      <p:sp>
        <p:nvSpPr>
          <p:cNvPr id="9" name="Textfeld 8">
            <a:extLst>
              <a:ext uri="{FF2B5EF4-FFF2-40B4-BE49-F238E27FC236}">
                <a16:creationId xmlns:a16="http://schemas.microsoft.com/office/drawing/2014/main" id="{FF5AD97B-DD12-7471-8D06-7FCC5E6CD0FC}"/>
              </a:ext>
            </a:extLst>
          </p:cNvPr>
          <p:cNvSpPr txBox="1"/>
          <p:nvPr/>
        </p:nvSpPr>
        <p:spPr>
          <a:xfrm>
            <a:off x="391751" y="4352850"/>
            <a:ext cx="6097314" cy="1679306"/>
          </a:xfrm>
          <a:prstGeom prst="rect">
            <a:avLst/>
          </a:prstGeom>
          <a:noFill/>
        </p:spPr>
        <p:txBody>
          <a:bodyPr wrap="square">
            <a:spAutoFit/>
          </a:bodyPr>
          <a:lstStyle/>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Technikräume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Lagerräume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Schutzraum für 200 Personen</a:t>
            </a:r>
            <a:endParaRPr lang="de-CH" sz="2600" dirty="0">
              <a:latin typeface="Avenir LT Pro 55 Roman" panose="020B0503020203020204" pitchFamily="34" charset="0"/>
              <a:sym typeface="Wingdings" panose="05000000000000000000" pitchFamily="2" charset="2"/>
            </a:endParaRPr>
          </a:p>
        </p:txBody>
      </p:sp>
      <p:sp>
        <p:nvSpPr>
          <p:cNvPr id="10" name="Titel 1">
            <a:extLst>
              <a:ext uri="{FF2B5EF4-FFF2-40B4-BE49-F238E27FC236}">
                <a16:creationId xmlns:a16="http://schemas.microsoft.com/office/drawing/2014/main" id="{40A45D47-D2E2-5D54-5EF8-89544084B194}"/>
              </a:ext>
            </a:extLst>
          </p:cNvPr>
          <p:cNvSpPr txBox="1">
            <a:spLocks/>
          </p:cNvSpPr>
          <p:nvPr/>
        </p:nvSpPr>
        <p:spPr>
          <a:xfrm>
            <a:off x="395416" y="3557412"/>
            <a:ext cx="11178746" cy="753736"/>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4000" b="1" dirty="0">
                <a:latin typeface="Avenir LT 65 Medium" panose="020B0603020000020003" pitchFamily="34" charset="0"/>
              </a:rPr>
              <a:t>Infrastruktur</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4173302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082947"/>
            <a:ext cx="11178746" cy="753736"/>
          </a:xfrm>
        </p:spPr>
        <p:txBody>
          <a:bodyPr>
            <a:normAutofit fontScale="90000"/>
          </a:bodyPr>
          <a:lstStyle/>
          <a:p>
            <a:pPr algn="l"/>
            <a:br>
              <a:rPr lang="de-CH" sz="4000" b="1" dirty="0">
                <a:latin typeface="Avenir LT 65 Medium" panose="020B0603020000020003" pitchFamily="34" charset="0"/>
              </a:rPr>
            </a:br>
            <a:r>
              <a:rPr lang="de-CH" sz="4000" b="1" dirty="0">
                <a:latin typeface="Avenir LT 65 Medium" panose="020B0603020000020003" pitchFamily="34" charset="0"/>
              </a:rPr>
              <a:t>Spiel &amp; Aufenthalt</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14</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1773548"/>
            <a:ext cx="11182411" cy="1679098"/>
          </a:xfrm>
        </p:spPr>
        <p:txBody>
          <a:bodyPr>
            <a:noAutofit/>
          </a:bodyPr>
          <a:lstStyle/>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Grosszügiger Pausenplatz</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Gedeckte Aussenbereiche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Spiel- &amp; Aufenthaltsflächen</a:t>
            </a:r>
            <a:endParaRPr lang="de-CH" sz="26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tabLst>
                <a:tab pos="4489450" algn="l"/>
              </a:tabLst>
            </a:pPr>
            <a:endParaRPr lang="de-CH" sz="3000" dirty="0">
              <a:latin typeface="Avenir LT Pro 55 Roman" panose="020B0503020203020204" pitchFamily="34" charset="0"/>
              <a:sym typeface="Wingdings" panose="05000000000000000000" pitchFamily="2" charset="2"/>
            </a:endParaRPr>
          </a:p>
        </p:txBody>
      </p:sp>
      <p:sp>
        <p:nvSpPr>
          <p:cNvPr id="9" name="Textfeld 8">
            <a:extLst>
              <a:ext uri="{FF2B5EF4-FFF2-40B4-BE49-F238E27FC236}">
                <a16:creationId xmlns:a16="http://schemas.microsoft.com/office/drawing/2014/main" id="{FF5AD97B-DD12-7471-8D06-7FCC5E6CD0FC}"/>
              </a:ext>
            </a:extLst>
          </p:cNvPr>
          <p:cNvSpPr txBox="1"/>
          <p:nvPr/>
        </p:nvSpPr>
        <p:spPr>
          <a:xfrm>
            <a:off x="391750" y="4352850"/>
            <a:ext cx="7877263" cy="2219454"/>
          </a:xfrm>
          <a:prstGeom prst="rect">
            <a:avLst/>
          </a:prstGeom>
          <a:noFill/>
        </p:spPr>
        <p:txBody>
          <a:bodyPr wrap="square">
            <a:spAutoFit/>
          </a:bodyPr>
          <a:lstStyle/>
          <a:p>
            <a:pPr marL="457200" indent="-457200">
              <a:lnSpc>
                <a:spcPct val="117000"/>
              </a:lnSpc>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Allwetterplatz (neu)</a:t>
            </a:r>
          </a:p>
          <a:p>
            <a:pPr marL="457200" indent="-457200">
              <a:lnSpc>
                <a:spcPct val="117000"/>
              </a:lnSpc>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Leichtathletikanlagen (teilweise neu)</a:t>
            </a:r>
          </a:p>
          <a:p>
            <a:pPr marL="457200" indent="-457200">
              <a:lnSpc>
                <a:spcPct val="117000"/>
              </a:lnSpc>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Sportwiese</a:t>
            </a:r>
          </a:p>
          <a:p>
            <a:pPr marL="457200" indent="-457200">
              <a:lnSpc>
                <a:spcPct val="117000"/>
              </a:lnSpc>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Turnhallen</a:t>
            </a:r>
          </a:p>
        </p:txBody>
      </p:sp>
      <p:sp>
        <p:nvSpPr>
          <p:cNvPr id="10" name="Titel 1">
            <a:extLst>
              <a:ext uri="{FF2B5EF4-FFF2-40B4-BE49-F238E27FC236}">
                <a16:creationId xmlns:a16="http://schemas.microsoft.com/office/drawing/2014/main" id="{40A45D47-D2E2-5D54-5EF8-89544084B194}"/>
              </a:ext>
            </a:extLst>
          </p:cNvPr>
          <p:cNvSpPr txBox="1">
            <a:spLocks/>
          </p:cNvSpPr>
          <p:nvPr/>
        </p:nvSpPr>
        <p:spPr>
          <a:xfrm>
            <a:off x="395416" y="3557412"/>
            <a:ext cx="11178746" cy="753736"/>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4000" b="1" dirty="0">
                <a:latin typeface="Avenir LT 65 Medium" panose="020B0603020000020003" pitchFamily="34" charset="0"/>
              </a:rPr>
              <a:t>Sport</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1896616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1"/>
            <a:ext cx="11178746" cy="1447349"/>
          </a:xfrm>
        </p:spPr>
        <p:txBody>
          <a:bodyPr>
            <a:normAutofit fontScale="90000"/>
          </a:bodyPr>
          <a:lstStyle/>
          <a:p>
            <a:pPr algn="l"/>
            <a:br>
              <a:rPr lang="de-CH" sz="4000" b="1" dirty="0">
                <a:latin typeface="Avenir LT 65 Medium" panose="020B0603020000020003" pitchFamily="34" charset="0"/>
              </a:rPr>
            </a:br>
            <a:r>
              <a:rPr lang="de-CH" sz="1200" b="1" dirty="0">
                <a:latin typeface="Avenir LT 65 Medium" panose="020B0603020000020003" pitchFamily="34" charset="0"/>
              </a:rPr>
              <a:t> </a:t>
            </a:r>
            <a:br>
              <a:rPr lang="de-CH" sz="4000" b="1" dirty="0">
                <a:latin typeface="Avenir LT 65 Medium" panose="020B0603020000020003" pitchFamily="34" charset="0"/>
              </a:rPr>
            </a:br>
            <a:r>
              <a:rPr lang="de-CH" sz="4000" b="1" dirty="0">
                <a:latin typeface="Avenir LT 65 Medium" panose="020B0603020000020003" pitchFamily="34" charset="0"/>
              </a:rPr>
              <a:t>Erschliessung</a:t>
            </a:r>
            <a:br>
              <a:rPr lang="de-CH" sz="4000" b="1" dirty="0">
                <a:latin typeface="Avenir LT 65 Medium" panose="020B0603020000020003" pitchFamily="34" charset="0"/>
              </a:rPr>
            </a:br>
            <a:r>
              <a:rPr lang="de-CH" sz="4000" b="1" dirty="0">
                <a:latin typeface="Avenir LT 65 Medium" panose="020B0603020000020003" pitchFamily="34" charset="0"/>
              </a:rPr>
              <a:t>Primar- und Anteil Oberstufe</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15</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569711"/>
            <a:ext cx="11182411" cy="4003588"/>
          </a:xfrm>
        </p:spPr>
        <p:txBody>
          <a:bodyPr>
            <a:noAutofit/>
          </a:bodyPr>
          <a:lstStyle/>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80 Autoabstellplätze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120 Veloabstellplätze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100 Abstellplätze für Trottinetts</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r>
              <a:rPr lang="de-CH" sz="3000" dirty="0">
                <a:latin typeface="Avenir LT Pro 55 Roman" panose="020B0503020203020204" pitchFamily="34" charset="0"/>
                <a:sym typeface="Wingdings" panose="05000000000000000000" pitchFamily="2" charset="2"/>
              </a:rPr>
              <a:t>Die Gestaltung des Aussenraumes wird in der Projektierungsphase geprüft und weiter optimiert. </a:t>
            </a:r>
          </a:p>
          <a:p>
            <a:pPr marL="457200" indent="-457200" algn="l">
              <a:lnSpc>
                <a:spcPct val="117000"/>
              </a:lnSpc>
              <a:spcBef>
                <a:spcPts val="0"/>
              </a:spcBef>
              <a:buFont typeface="Arial" panose="020B0604020202020204" pitchFamily="34" charset="0"/>
              <a:buChar char="•"/>
            </a:pPr>
            <a:endParaRPr lang="de-CH" sz="26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tabLst>
                <a:tab pos="4489450" algn="l"/>
              </a:tabLst>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4182380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Projektkosten auf einen Blick</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16</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346318"/>
          </a:xfrm>
        </p:spPr>
        <p:txBody>
          <a:bodyPr>
            <a:noAutofit/>
          </a:bodyPr>
          <a:lstStyle/>
          <a:p>
            <a:pPr algn="l">
              <a:lnSpc>
                <a:spcPct val="117000"/>
              </a:lnSpc>
              <a:spcBef>
                <a:spcPts val="0"/>
              </a:spcBef>
              <a:tabLst>
                <a:tab pos="9326563" algn="r"/>
              </a:tabLst>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tabLst>
                <a:tab pos="9326563" algn="r"/>
              </a:tabLst>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tabLst>
                <a:tab pos="6450013" algn="l"/>
                <a:tab pos="9326563" algn="r"/>
              </a:tabLst>
            </a:pPr>
            <a:r>
              <a:rPr lang="de-CH" sz="4000" b="1" dirty="0">
                <a:latin typeface="Avenir LT Pro 55 Roman" panose="020B0503020203020204" pitchFamily="34" charset="0"/>
                <a:sym typeface="Wingdings" panose="05000000000000000000" pitchFamily="2" charset="2"/>
              </a:rPr>
              <a:t>Gesamtkosten: </a:t>
            </a:r>
            <a:r>
              <a:rPr lang="de-CH" sz="4000" b="1">
                <a:latin typeface="Avenir LT Pro 55 Roman" panose="020B0503020203020204" pitchFamily="34" charset="0"/>
                <a:sym typeface="Wingdings" panose="05000000000000000000" pitchFamily="2" charset="2"/>
              </a:rPr>
              <a:t>CHF 30.8 </a:t>
            </a:r>
            <a:r>
              <a:rPr lang="de-CH" sz="4000" b="1" dirty="0">
                <a:latin typeface="Avenir LT Pro 55 Roman" panose="020B0503020203020204" pitchFamily="34" charset="0"/>
                <a:sym typeface="Wingdings" panose="05000000000000000000" pitchFamily="2" charset="2"/>
              </a:rPr>
              <a:t>Millionen (±25%)</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2399788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2">
            <a:extLst>
              <a:ext uri="{FF2B5EF4-FFF2-40B4-BE49-F238E27FC236}">
                <a16:creationId xmlns:a16="http://schemas.microsoft.com/office/drawing/2014/main" id="{5C67A59A-DD7F-B339-FC2D-41523D0F5535}"/>
              </a:ext>
            </a:extLst>
          </p:cNvPr>
          <p:cNvSpPr txBox="1">
            <a:spLocks/>
          </p:cNvSpPr>
          <p:nvPr/>
        </p:nvSpPr>
        <p:spPr>
          <a:xfrm>
            <a:off x="391751" y="1032563"/>
            <a:ext cx="11182411" cy="400358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venir LT 65 Medium" panose="02000603020000020003"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venir LT 65 Medium" panose="02000603020000020003"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LT 65 Medium" panose="02000603020000020003"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LT 65 Medium" panose="020006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LT 65 Medium" panose="02000603020000020003"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7000"/>
              </a:lnSpc>
              <a:spcBef>
                <a:spcPts val="0"/>
              </a:spcBef>
              <a:tabLst>
                <a:tab pos="9326563" algn="r"/>
              </a:tabLst>
            </a:pPr>
            <a:r>
              <a:rPr lang="de-CH" sz="4000" b="1" dirty="0">
                <a:latin typeface="Avenir LT Pro 55 Roman" panose="020B0503020203020204" pitchFamily="34" charset="0"/>
                <a:sym typeface="Wingdings" panose="05000000000000000000" pitchFamily="2" charset="2"/>
              </a:rPr>
              <a:t>Grobkostenschätzung ±25 %</a:t>
            </a:r>
            <a:r>
              <a:rPr lang="de-CH" sz="3000" dirty="0">
                <a:latin typeface="Avenir LT Pro 55 Roman" panose="020B0503020203020204" pitchFamily="34" charset="0"/>
                <a:sym typeface="Wingdings" panose="05000000000000000000" pitchFamily="2" charset="2"/>
              </a:rPr>
              <a:t>	Franken (gerundet)</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1, Vorbereitung		1’624’000.-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2, Gebäude		18’995’000.-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3, Betriebseinrichtung		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4, Umgebung		3’838’000.-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5, Baunebenkosten		840’000.-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6 Reserve		1’864’000.-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9, Ausstattung		1’337’000.-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Mehrwertsteuer	</a:t>
            </a:r>
            <a:r>
              <a:rPr lang="de-CH" sz="3000" u="sng" dirty="0">
                <a:latin typeface="Avenir LT Pro 55 Roman" panose="020B0503020203020204" pitchFamily="34" charset="0"/>
                <a:sym typeface="Wingdings" panose="05000000000000000000" pitchFamily="2" charset="2"/>
              </a:rPr>
              <a:t>	2’308’000.-</a:t>
            </a:r>
          </a:p>
          <a:p>
            <a:pPr algn="l">
              <a:lnSpc>
                <a:spcPct val="117000"/>
              </a:lnSpc>
              <a:spcBef>
                <a:spcPts val="0"/>
              </a:spcBef>
              <a:tabLst>
                <a:tab pos="6999288" algn="l"/>
                <a:tab pos="9326563" algn="r"/>
              </a:tabLst>
            </a:pPr>
            <a:r>
              <a:rPr lang="de-CH" sz="3000" b="1" dirty="0">
                <a:latin typeface="Avenir LT Pro 55 Roman" panose="020B0503020203020204" pitchFamily="34" charset="0"/>
                <a:sym typeface="Wingdings" panose="05000000000000000000" pitchFamily="2" charset="2"/>
              </a:rPr>
              <a:t>Gesamttotal	</a:t>
            </a:r>
            <a:r>
              <a:rPr lang="de-CH" sz="3000" b="1" u="dbl" dirty="0">
                <a:latin typeface="Avenir LT Pro 55 Roman" panose="020B0503020203020204" pitchFamily="34" charset="0"/>
                <a:sym typeface="Wingdings" panose="05000000000000000000" pitchFamily="2" charset="2"/>
              </a:rPr>
              <a:t>	30’806’000.- </a:t>
            </a: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17</a:t>
            </a:fld>
            <a:endParaRPr lang="en-US" dirty="0"/>
          </a:p>
        </p:txBody>
      </p:sp>
    </p:spTree>
    <p:extLst>
      <p:ext uri="{BB962C8B-B14F-4D97-AF65-F5344CB8AC3E}">
        <p14:creationId xmlns:p14="http://schemas.microsoft.com/office/powerpoint/2010/main" val="798409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 </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18</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346318"/>
          </a:xfrm>
        </p:spPr>
        <p:txBody>
          <a:bodyPr>
            <a:noAutofit/>
          </a:bodyPr>
          <a:lstStyle/>
          <a:p>
            <a:pPr algn="l"/>
            <a:endParaRPr lang="de-CH" sz="3000" dirty="0"/>
          </a:p>
          <a:p>
            <a:pPr algn="l"/>
            <a:endParaRPr lang="de-CH" sz="3000" dirty="0"/>
          </a:p>
          <a:p>
            <a:pPr algn="l"/>
            <a:r>
              <a:rPr lang="de-CH" sz="4000" b="1" dirty="0">
                <a:latin typeface="Avenir LT 65 Medium" panose="020B0603020000020003" pitchFamily="34" charset="0"/>
              </a:rPr>
              <a:t>Projektierungskredit: </a:t>
            </a:r>
            <a:r>
              <a:rPr lang="de-CH" sz="4000" b="1" dirty="0">
                <a:latin typeface="Avenir LT Pro 55 Roman" panose="020B0503020203020204" pitchFamily="34" charset="0"/>
                <a:sym typeface="Wingdings" panose="05000000000000000000" pitchFamily="2" charset="2"/>
              </a:rPr>
              <a:t>CHF 4’270’000.-</a:t>
            </a:r>
          </a:p>
          <a:p>
            <a:pPr algn="l"/>
            <a:r>
              <a:rPr lang="de-CH" sz="3000" dirty="0"/>
              <a:t>SIA-Phasen 31-41</a:t>
            </a:r>
          </a:p>
          <a:p>
            <a:pPr algn="l"/>
            <a:r>
              <a:rPr lang="de-CH" sz="3000" dirty="0"/>
              <a:t>Dieser Kredit ermöglicht die Ausarbeitung des Bauprojekts bis zur Baubewilligung und bildet die Grundlage für den späteren Baukredit.</a:t>
            </a:r>
          </a:p>
          <a:p>
            <a:pPr algn="l">
              <a:lnSpc>
                <a:spcPct val="117000"/>
              </a:lnSpc>
              <a:spcBef>
                <a:spcPts val="0"/>
              </a:spcBef>
              <a:tabLst>
                <a:tab pos="6450013" algn="l"/>
                <a:tab pos="9326563" algn="r"/>
              </a:tabLst>
            </a:pP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848579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Heizzentrale Wärmeverbund</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19</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marL="342900" lvl="0" indent="-342900" algn="l">
              <a:lnSpc>
                <a:spcPct val="100000"/>
              </a:lnSpc>
              <a:buFont typeface="Arial" panose="020B0604020202020204" pitchFamily="34" charset="0"/>
              <a:buChar char="•"/>
            </a:pPr>
            <a:r>
              <a:rPr lang="de-CH" sz="3000" dirty="0"/>
              <a:t>Die AEW Energie AG hat die Machbarkeit der geplanten Heizzentrale mit Wasser-Wasser-Wärmepumpen positiv beurteilt</a:t>
            </a:r>
          </a:p>
          <a:p>
            <a:pPr marL="342900" lvl="0" indent="-342900" algn="l">
              <a:lnSpc>
                <a:spcPct val="100000"/>
              </a:lnSpc>
              <a:buFont typeface="Arial" panose="020B0604020202020204" pitchFamily="34" charset="0"/>
              <a:buChar char="•"/>
            </a:pPr>
            <a:r>
              <a:rPr lang="de-CH" sz="3000" dirty="0"/>
              <a:t>Die notwendigen Probebohrungen stehen noch aus</a:t>
            </a:r>
          </a:p>
          <a:p>
            <a:pPr marL="342900" lvl="0" indent="-342900" algn="l">
              <a:lnSpc>
                <a:spcPct val="100000"/>
              </a:lnSpc>
              <a:buFont typeface="Arial" panose="020B0604020202020204" pitchFamily="34" charset="0"/>
              <a:buChar char="•"/>
            </a:pPr>
            <a:r>
              <a:rPr lang="de-CH" sz="3000" dirty="0"/>
              <a:t>Nach heutigem Kenntnisstand bestehen gute Voraussetzungen für die Umsetzung</a:t>
            </a:r>
            <a:r>
              <a:rPr lang="de-CH" sz="3000" dirty="0">
                <a:latin typeface="Avenir LT Pro 55 Roman" panose="020B0503020203020204" pitchFamily="34" charset="0"/>
                <a:sym typeface="Wingdings" panose="05000000000000000000" pitchFamily="2" charset="2"/>
              </a:rPr>
              <a:t> </a:t>
            </a:r>
          </a:p>
        </p:txBody>
      </p:sp>
    </p:spTree>
    <p:extLst>
      <p:ext uri="{BB962C8B-B14F-4D97-AF65-F5344CB8AC3E}">
        <p14:creationId xmlns:p14="http://schemas.microsoft.com/office/powerpoint/2010/main" val="2484381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2D351A8-A4F9-8CFF-1E75-7C4385B643A5}"/>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rcRect t="8482" b="5751"/>
          <a:stretch>
            <a:fillRect/>
          </a:stretch>
        </p:blipFill>
        <p:spPr>
          <a:xfrm>
            <a:off x="-1" y="-1"/>
            <a:ext cx="12191265" cy="6858001"/>
          </a:xfrm>
          <a:prstGeom prst="rect">
            <a:avLst/>
          </a:prstGeom>
          <a:ln>
            <a:noFill/>
          </a:ln>
          <a:effectLst>
            <a:softEdge rad="112500"/>
          </a:effectLst>
        </p:spPr>
      </p:pic>
      <p:sp>
        <p:nvSpPr>
          <p:cNvPr id="3" name="Untertitel 2"/>
          <p:cNvSpPr>
            <a:spLocks noGrp="1"/>
          </p:cNvSpPr>
          <p:nvPr>
            <p:ph type="subTitle" idx="1"/>
          </p:nvPr>
        </p:nvSpPr>
        <p:spPr>
          <a:xfrm>
            <a:off x="391751" y="2095541"/>
            <a:ext cx="11182411" cy="3918079"/>
          </a:xfrm>
        </p:spPr>
        <p:txBody>
          <a:bodyPr>
            <a:normAutofit/>
          </a:bodyPr>
          <a:lstStyle/>
          <a:p>
            <a:pPr lvl="0" algn="l" fontAlgn="base">
              <a:lnSpc>
                <a:spcPct val="110000"/>
              </a:lnSpc>
              <a:spcBef>
                <a:spcPts val="300"/>
              </a:spcBef>
              <a:spcAft>
                <a:spcPct val="0"/>
              </a:spcAft>
            </a:pPr>
            <a:endParaRPr lang="de-CH" sz="3000" dirty="0">
              <a:solidFill>
                <a:srgbClr val="000000"/>
              </a:solidFill>
              <a:latin typeface="Avenir LT 55 Roman" pitchFamily="34" charset="0"/>
            </a:endParaRPr>
          </a:p>
          <a:p>
            <a:endParaRPr lang="en-US" dirty="0"/>
          </a:p>
        </p:txBody>
      </p:sp>
      <p:sp>
        <p:nvSpPr>
          <p:cNvPr id="10" name="Foliennummernplatzhalter 9"/>
          <p:cNvSpPr>
            <a:spLocks noGrp="1"/>
          </p:cNvSpPr>
          <p:nvPr>
            <p:ph type="sldNum" sz="quarter" idx="12"/>
          </p:nvPr>
        </p:nvSpPr>
        <p:spPr/>
        <p:txBody>
          <a:bodyPr/>
          <a:lstStyle/>
          <a:p>
            <a:fld id="{7D590E20-42AF-486B-AD8F-731154C3147B}" type="slidenum">
              <a:rPr lang="en-US" smtClean="0"/>
              <a:pPr/>
              <a:t>2</a:t>
            </a:fld>
            <a:endParaRPr lang="en-US" dirty="0"/>
          </a:p>
        </p:txBody>
      </p:sp>
      <p:sp>
        <p:nvSpPr>
          <p:cNvPr id="12" name="Untertitel 2">
            <a:extLst>
              <a:ext uri="{FF2B5EF4-FFF2-40B4-BE49-F238E27FC236}">
                <a16:creationId xmlns:a16="http://schemas.microsoft.com/office/drawing/2014/main" id="{433C01CD-19EF-8DCD-3814-406B19D9A861}"/>
              </a:ext>
            </a:extLst>
          </p:cNvPr>
          <p:cNvSpPr txBox="1">
            <a:spLocks/>
          </p:cNvSpPr>
          <p:nvPr/>
        </p:nvSpPr>
        <p:spPr>
          <a:xfrm>
            <a:off x="4134010" y="270001"/>
            <a:ext cx="7983711" cy="645147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venir LT 65 Medium" panose="02000603020000020003"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venir LT 65 Medium" panose="02000603020000020003"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venir LT 65 Medium" panose="02000603020000020003"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LT 65 Medium" panose="020006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LT 65 Medium" panose="02000603020000020003"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17000"/>
              </a:lnSpc>
              <a:spcBef>
                <a:spcPts val="0"/>
              </a:spcBef>
            </a:pPr>
            <a:r>
              <a:rPr lang="de-CH" sz="3000" u="sng" dirty="0">
                <a:latin typeface="Avenir LT Pro 55 Roman" panose="020B0503020203020204" pitchFamily="34" charset="0"/>
                <a:sym typeface="Wingdings" panose="05000000000000000000" pitchFamily="2" charset="2"/>
              </a:rPr>
              <a:t>Architektur</a:t>
            </a:r>
          </a:p>
          <a:p>
            <a:pPr algn="r">
              <a:lnSpc>
                <a:spcPct val="117000"/>
              </a:lnSpc>
              <a:spcBef>
                <a:spcPts val="0"/>
              </a:spcBef>
            </a:pPr>
            <a:r>
              <a:rPr lang="de-CH" sz="3000" dirty="0">
                <a:latin typeface="Avenir LT Pro 55 Roman" panose="020B0503020203020204" pitchFamily="34" charset="0"/>
                <a:sym typeface="Wingdings" panose="05000000000000000000" pitchFamily="2" charset="2"/>
              </a:rPr>
              <a:t>Bürgi Burkhard von Euw GmbH, Luzern</a:t>
            </a:r>
          </a:p>
          <a:p>
            <a:pPr algn="r">
              <a:lnSpc>
                <a:spcPct val="117000"/>
              </a:lnSpc>
              <a:spcBef>
                <a:spcPts val="0"/>
              </a:spcBef>
            </a:pPr>
            <a:endParaRPr lang="de-CH" sz="3000" u="sng" dirty="0">
              <a:latin typeface="Avenir LT Pro 55 Roman" panose="020B0503020203020204" pitchFamily="34" charset="0"/>
              <a:sym typeface="Wingdings" panose="05000000000000000000" pitchFamily="2" charset="2"/>
            </a:endParaRPr>
          </a:p>
          <a:p>
            <a:pPr algn="r">
              <a:lnSpc>
                <a:spcPct val="117000"/>
              </a:lnSpc>
              <a:spcBef>
                <a:spcPts val="0"/>
              </a:spcBef>
            </a:pPr>
            <a:r>
              <a:rPr lang="de-CH" sz="3000" u="sng" dirty="0">
                <a:latin typeface="Avenir LT Pro 55 Roman" panose="020B0503020203020204" pitchFamily="34" charset="0"/>
                <a:sym typeface="Wingdings" panose="05000000000000000000" pitchFamily="2" charset="2"/>
              </a:rPr>
              <a:t>Landschaftsarchitektur</a:t>
            </a:r>
            <a:r>
              <a:rPr lang="de-CH" sz="3000" dirty="0">
                <a:latin typeface="Avenir LT Pro 55 Roman" panose="020B0503020203020204" pitchFamily="34" charset="0"/>
                <a:sym typeface="Wingdings" panose="05000000000000000000" pitchFamily="2" charset="2"/>
              </a:rPr>
              <a:t> </a:t>
            </a:r>
          </a:p>
          <a:p>
            <a:pPr algn="r">
              <a:lnSpc>
                <a:spcPct val="117000"/>
              </a:lnSpc>
              <a:spcBef>
                <a:spcPts val="0"/>
              </a:spcBef>
            </a:pPr>
            <a:r>
              <a:rPr lang="de-CH" sz="3000" dirty="0">
                <a:latin typeface="Avenir LT Pro 55 Roman" panose="020B0503020203020204" pitchFamily="34" charset="0"/>
                <a:sym typeface="Wingdings" panose="05000000000000000000" pitchFamily="2" charset="2"/>
              </a:rPr>
              <a:t>Andreas Geser Landschaftsarchitekten AG, Zürich</a:t>
            </a:r>
          </a:p>
          <a:p>
            <a:pPr algn="r">
              <a:lnSpc>
                <a:spcPct val="117000"/>
              </a:lnSpc>
              <a:spcBef>
                <a:spcPts val="0"/>
              </a:spcBef>
            </a:pPr>
            <a:endParaRPr lang="de-CH" sz="3000" u="sng" dirty="0">
              <a:latin typeface="Avenir LT Pro 55 Roman" panose="020B0503020203020204" pitchFamily="34" charset="0"/>
              <a:sym typeface="Wingdings" panose="05000000000000000000" pitchFamily="2" charset="2"/>
            </a:endParaRPr>
          </a:p>
          <a:p>
            <a:pPr algn="r">
              <a:lnSpc>
                <a:spcPct val="117000"/>
              </a:lnSpc>
              <a:spcBef>
                <a:spcPts val="0"/>
              </a:spcBef>
            </a:pPr>
            <a:r>
              <a:rPr lang="de-CH" sz="3000" u="sng" dirty="0">
                <a:latin typeface="Avenir LT Pro 55 Roman" panose="020B0503020203020204" pitchFamily="34" charset="0"/>
                <a:sym typeface="Wingdings" panose="05000000000000000000" pitchFamily="2" charset="2"/>
              </a:rPr>
              <a:t>Bauingenieurwesen</a:t>
            </a:r>
          </a:p>
          <a:p>
            <a:pPr algn="r">
              <a:lnSpc>
                <a:spcPct val="117000"/>
              </a:lnSpc>
              <a:spcBef>
                <a:spcPts val="0"/>
              </a:spcBef>
            </a:pPr>
            <a:r>
              <a:rPr lang="de-CH" sz="3000" dirty="0" err="1">
                <a:latin typeface="Avenir LT Pro 55 Roman" panose="020B0503020203020204" pitchFamily="34" charset="0"/>
                <a:sym typeface="Wingdings" panose="05000000000000000000" pitchFamily="2" charset="2"/>
              </a:rPr>
              <a:t>Blesshess</a:t>
            </a:r>
            <a:r>
              <a:rPr lang="de-CH" sz="3000" dirty="0">
                <a:latin typeface="Avenir LT Pro 55 Roman" panose="020B0503020203020204" pitchFamily="34" charset="0"/>
                <a:sym typeface="Wingdings" panose="05000000000000000000" pitchFamily="2" charset="2"/>
              </a:rPr>
              <a:t> AG, Luzern</a:t>
            </a:r>
          </a:p>
        </p:txBody>
      </p:sp>
      <p:sp>
        <p:nvSpPr>
          <p:cNvPr id="4" name="Textfeld 3">
            <a:extLst>
              <a:ext uri="{FF2B5EF4-FFF2-40B4-BE49-F238E27FC236}">
                <a16:creationId xmlns:a16="http://schemas.microsoft.com/office/drawing/2014/main" id="{25535FD0-0D93-E5F5-9C7A-9FC249ED3235}"/>
              </a:ext>
            </a:extLst>
          </p:cNvPr>
          <p:cNvSpPr txBox="1"/>
          <p:nvPr/>
        </p:nvSpPr>
        <p:spPr>
          <a:xfrm>
            <a:off x="318208" y="5880113"/>
            <a:ext cx="6607628" cy="707886"/>
          </a:xfrm>
          <a:prstGeom prst="rect">
            <a:avLst/>
          </a:prstGeom>
          <a:noFill/>
        </p:spPr>
        <p:txBody>
          <a:bodyPr wrap="square">
            <a:spAutoFit/>
          </a:bodyPr>
          <a:lstStyle/>
          <a:p>
            <a:r>
              <a:rPr lang="de-CH" sz="4000" b="1" dirty="0">
                <a:latin typeface="Avenir LT 65 Medium" panose="020B0603020000020003" pitchFamily="34" charset="0"/>
              </a:rPr>
              <a:t>Siegerprojekt </a:t>
            </a:r>
            <a:r>
              <a:rPr lang="de-CH" sz="4000" b="1" dirty="0">
                <a:latin typeface="Avenir LT 65 Medium" panose="020B0603020000020003" pitchFamily="34" charset="0"/>
                <a:sym typeface="Wingdings" panose="05000000000000000000" pitchFamily="2" charset="2"/>
              </a:rPr>
              <a:t>«Palimpsest»</a:t>
            </a:r>
            <a:endParaRPr lang="de-CH" dirty="0"/>
          </a:p>
        </p:txBody>
      </p:sp>
      <p:pic>
        <p:nvPicPr>
          <p:cNvPr id="7" name="Grafik 6">
            <a:extLst>
              <a:ext uri="{FF2B5EF4-FFF2-40B4-BE49-F238E27FC236}">
                <a16:creationId xmlns:a16="http://schemas.microsoft.com/office/drawing/2014/main" id="{364E3CB1-E93A-C79C-9123-E8527BF3EC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51234" y="5346824"/>
            <a:ext cx="1405131" cy="1374651"/>
          </a:xfrm>
          <a:prstGeom prst="rect">
            <a:avLst/>
          </a:prstGeom>
        </p:spPr>
      </p:pic>
    </p:spTree>
    <p:extLst>
      <p:ext uri="{BB962C8B-B14F-4D97-AF65-F5344CB8AC3E}">
        <p14:creationId xmlns:p14="http://schemas.microsoft.com/office/powerpoint/2010/main" val="572230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Tagesstrukturen</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20</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algn="l">
              <a:lnSpc>
                <a:spcPct val="117000"/>
              </a:lnSpc>
              <a:spcBef>
                <a:spcPts val="0"/>
              </a:spcBef>
            </a:pPr>
            <a:r>
              <a:rPr lang="de-CH" sz="3000" dirty="0">
                <a:latin typeface="Avenir LT Pro 55 Roman" panose="020B0503020203020204" pitchFamily="34" charset="0"/>
                <a:sym typeface="Wingdings" panose="05000000000000000000" pitchFamily="2" charset="2"/>
              </a:rPr>
              <a:t>Rückweisung Projekt Ersatzneubau Dorfschüür im November 2025</a:t>
            </a:r>
          </a:p>
          <a:p>
            <a:pPr algn="l">
              <a:lnSpc>
                <a:spcPct val="117000"/>
              </a:lnSpc>
              <a:spcBef>
                <a:spcPts val="0"/>
              </a:spcBef>
            </a:pPr>
            <a:r>
              <a:rPr lang="de-CH" sz="3000" dirty="0">
                <a:latin typeface="Avenir LT Pro 55 Roman" panose="020B0503020203020204" pitchFamily="34" charset="0"/>
                <a:sym typeface="Wingdings" panose="05000000000000000000" pitchFamily="2" charset="2"/>
              </a:rPr>
              <a:t> Suche nach alternativen Lösungen</a:t>
            </a:r>
          </a:p>
        </p:txBody>
      </p:sp>
    </p:spTree>
    <p:extLst>
      <p:ext uri="{BB962C8B-B14F-4D97-AF65-F5344CB8AC3E}">
        <p14:creationId xmlns:p14="http://schemas.microsoft.com/office/powerpoint/2010/main" val="825698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Tagesstrukturen</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21</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algn="l">
              <a:lnSpc>
                <a:spcPct val="117000"/>
              </a:lnSpc>
              <a:spcBef>
                <a:spcPts val="0"/>
              </a:spcBef>
            </a:pPr>
            <a:r>
              <a:rPr lang="de-CH" sz="3000" dirty="0">
                <a:latin typeface="Avenir LT Pro 55 Roman" panose="020B0503020203020204" pitchFamily="34" charset="0"/>
                <a:sym typeface="Wingdings" panose="05000000000000000000" pitchFamily="2" charset="2"/>
              </a:rPr>
              <a:t>Integration ins Projekt der Primarschule?</a:t>
            </a: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r>
              <a:rPr lang="de-CH" sz="3000" dirty="0">
                <a:latin typeface="Avenir LT Pro 55 Roman" panose="020B0503020203020204" pitchFamily="34" charset="0"/>
                <a:sym typeface="Wingdings" panose="05000000000000000000" pitchFamily="2" charset="2"/>
              </a:rPr>
              <a:t>Die Prüfung ergibt: </a:t>
            </a:r>
            <a:r>
              <a:rPr lang="de-CH" sz="3000" b="1" dirty="0">
                <a:latin typeface="Avenir LT Pro 55 Roman" panose="020B0503020203020204" pitchFamily="34" charset="0"/>
                <a:sym typeface="Wingdings" panose="05000000000000000000" pitchFamily="2" charset="2"/>
              </a:rPr>
              <a:t>Ja, das wäre eine sehr gute Option!</a:t>
            </a: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2196928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Tagesstrukturen</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22</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algn="l">
              <a:lnSpc>
                <a:spcPct val="117000"/>
              </a:lnSpc>
              <a:spcBef>
                <a:spcPts val="0"/>
              </a:spcBef>
            </a:pPr>
            <a:r>
              <a:rPr lang="de-CH" sz="3000" dirty="0">
                <a:latin typeface="Avenir LT Pro 55 Roman" panose="020B0503020203020204" pitchFamily="34" charset="0"/>
                <a:sym typeface="Wingdings" panose="05000000000000000000" pitchFamily="2" charset="2"/>
              </a:rPr>
              <a:t>Integration im ersten Stock des Aula-Gebäude bietet Vorteile: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Spart Rückbaukosten und Bodenfläche</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Raumbedarf entspricht sehr gut dem Angebot</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Integration mit geringen Planungsaufwand und Synergieeffekt</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205056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4B07475-B9A1-1654-44D6-6F1EA2E1C8F1}"/>
              </a:ext>
            </a:extLst>
          </p:cNvPr>
          <p:cNvPicPr>
            <a:picLocks noChangeAspect="1"/>
          </p:cNvPicPr>
          <p:nvPr/>
        </p:nvPicPr>
        <p:blipFill>
          <a:blip r:embed="rId3"/>
          <a:stretch>
            <a:fillRect/>
          </a:stretch>
        </p:blipFill>
        <p:spPr>
          <a:xfrm>
            <a:off x="0" y="-361685"/>
            <a:ext cx="12192000" cy="8118318"/>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23</a:t>
            </a:fld>
            <a:endParaRPr lang="en-US" dirty="0"/>
          </a:p>
        </p:txBody>
      </p:sp>
      <p:sp>
        <p:nvSpPr>
          <p:cNvPr id="12" name="Titel 1">
            <a:extLst>
              <a:ext uri="{FF2B5EF4-FFF2-40B4-BE49-F238E27FC236}">
                <a16:creationId xmlns:a16="http://schemas.microsoft.com/office/drawing/2014/main" id="{CE7938CA-06FB-7020-0010-592EBBB4AA19}"/>
              </a:ext>
            </a:extLst>
          </p:cNvPr>
          <p:cNvSpPr>
            <a:spLocks noGrp="1"/>
          </p:cNvSpPr>
          <p:nvPr>
            <p:ph type="ctrTitle"/>
          </p:nvPr>
        </p:nvSpPr>
        <p:spPr>
          <a:xfrm>
            <a:off x="4487916" y="252030"/>
            <a:ext cx="3216168" cy="780578"/>
          </a:xfrm>
        </p:spPr>
        <p:txBody>
          <a:bodyPr>
            <a:normAutofit fontScale="90000"/>
          </a:bodyPr>
          <a:lstStyle/>
          <a:p>
            <a:pPr algn="r"/>
            <a:r>
              <a:rPr lang="de-CH" sz="4000" b="1" dirty="0">
                <a:latin typeface="Avenir LT 65 Medium" panose="020B0603020000020003" pitchFamily="34" charset="0"/>
              </a:rPr>
              <a:t>Volumenskizze</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3591757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7D590E20-42AF-486B-AD8F-731154C3147B}" type="slidenum">
              <a:rPr lang="en-US" smtClean="0"/>
              <a:pPr/>
              <a:t>24</a:t>
            </a:fld>
            <a:endParaRPr lang="en-US" dirty="0"/>
          </a:p>
        </p:txBody>
      </p:sp>
      <p:pic>
        <p:nvPicPr>
          <p:cNvPr id="11" name="Grafik 10">
            <a:extLst>
              <a:ext uri="{FF2B5EF4-FFF2-40B4-BE49-F238E27FC236}">
                <a16:creationId xmlns:a16="http://schemas.microsoft.com/office/drawing/2014/main" id="{F10C974F-2E4F-D8D4-35FE-3E381E22E37B}"/>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l="-1903" r="1"/>
          <a:stretch>
            <a:fillRect/>
          </a:stretch>
        </p:blipFill>
        <p:spPr>
          <a:xfrm>
            <a:off x="409575" y="977428"/>
            <a:ext cx="7141187" cy="5703290"/>
          </a:xfrm>
          <a:prstGeom prst="rect">
            <a:avLst/>
          </a:prstGeom>
          <a:ln>
            <a:solidFill>
              <a:schemeClr val="bg1"/>
            </a:solidFill>
          </a:ln>
        </p:spPr>
      </p:pic>
      <p:sp>
        <p:nvSpPr>
          <p:cNvPr id="12" name="Titel 1">
            <a:extLst>
              <a:ext uri="{FF2B5EF4-FFF2-40B4-BE49-F238E27FC236}">
                <a16:creationId xmlns:a16="http://schemas.microsoft.com/office/drawing/2014/main" id="{CE7938CA-06FB-7020-0010-592EBBB4AA19}"/>
              </a:ext>
            </a:extLst>
          </p:cNvPr>
          <p:cNvSpPr>
            <a:spLocks noGrp="1"/>
          </p:cNvSpPr>
          <p:nvPr>
            <p:ph type="ctrTitle"/>
          </p:nvPr>
        </p:nvSpPr>
        <p:spPr>
          <a:xfrm>
            <a:off x="8610600" y="196850"/>
            <a:ext cx="3345180" cy="780578"/>
          </a:xfrm>
        </p:spPr>
        <p:txBody>
          <a:bodyPr>
            <a:normAutofit/>
          </a:bodyPr>
          <a:lstStyle/>
          <a:p>
            <a:pPr algn="r"/>
            <a:r>
              <a:rPr lang="de-CH" sz="4000" b="1" dirty="0">
                <a:latin typeface="Avenir LT 65 Medium" panose="020B0603020000020003" pitchFamily="34" charset="0"/>
              </a:rPr>
              <a:t>Grundriss</a:t>
            </a:r>
            <a:endParaRPr lang="en-US" sz="4000" dirty="0">
              <a:latin typeface="Avenir LT 65 Medium" panose="020B0603020000020003" pitchFamily="34" charset="0"/>
            </a:endParaRPr>
          </a:p>
        </p:txBody>
      </p:sp>
      <p:sp>
        <p:nvSpPr>
          <p:cNvPr id="13" name="Untertitel 2">
            <a:extLst>
              <a:ext uri="{FF2B5EF4-FFF2-40B4-BE49-F238E27FC236}">
                <a16:creationId xmlns:a16="http://schemas.microsoft.com/office/drawing/2014/main" id="{7D7F62AA-3F38-E01A-D99A-D96DDBC6D821}"/>
              </a:ext>
            </a:extLst>
          </p:cNvPr>
          <p:cNvSpPr>
            <a:spLocks noGrp="1"/>
          </p:cNvSpPr>
          <p:nvPr>
            <p:ph type="subTitle" idx="1"/>
          </p:nvPr>
        </p:nvSpPr>
        <p:spPr>
          <a:xfrm>
            <a:off x="7686675" y="1495424"/>
            <a:ext cx="4029075" cy="4860925"/>
          </a:xfrm>
        </p:spPr>
        <p:txBody>
          <a:bodyPr>
            <a:noAutofit/>
          </a:bodyPr>
          <a:lstStyle/>
          <a:p>
            <a:pPr algn="r">
              <a:lnSpc>
                <a:spcPct val="117000"/>
              </a:lnSpc>
              <a:spcBef>
                <a:spcPts val="0"/>
              </a:spcBef>
            </a:pPr>
            <a:r>
              <a:rPr lang="de-CH" sz="3000" dirty="0">
                <a:latin typeface="Avenir LT Pro 55 Roman" panose="020B0503020203020204" pitchFamily="34" charset="0"/>
                <a:sym typeface="Wingdings" panose="05000000000000000000" pitchFamily="2" charset="2"/>
              </a:rPr>
              <a:t>Raumprogramm für:</a:t>
            </a:r>
          </a:p>
          <a:p>
            <a:pPr algn="r">
              <a:lnSpc>
                <a:spcPct val="117000"/>
              </a:lnSpc>
              <a:spcBef>
                <a:spcPts val="0"/>
              </a:spcBef>
            </a:pPr>
            <a:endParaRPr lang="de-CH" sz="1500" dirty="0">
              <a:latin typeface="Avenir LT Pro 55 Roman" panose="020B0503020203020204" pitchFamily="34" charset="0"/>
              <a:sym typeface="Wingdings" panose="05000000000000000000" pitchFamily="2" charset="2"/>
            </a:endParaRPr>
          </a:p>
          <a:p>
            <a:pPr algn="r">
              <a:lnSpc>
                <a:spcPct val="117000"/>
              </a:lnSpc>
              <a:spcBef>
                <a:spcPts val="0"/>
              </a:spcBef>
            </a:pPr>
            <a:r>
              <a:rPr lang="de-CH" sz="3000" dirty="0">
                <a:latin typeface="Avenir LT Pro 55 Roman" panose="020B0503020203020204" pitchFamily="34" charset="0"/>
                <a:sym typeface="Wingdings" panose="05000000000000000000" pitchFamily="2" charset="2"/>
              </a:rPr>
              <a:t>Betreuung: 50 Kinder</a:t>
            </a:r>
          </a:p>
          <a:p>
            <a:pPr algn="r">
              <a:lnSpc>
                <a:spcPct val="117000"/>
              </a:lnSpc>
              <a:spcBef>
                <a:spcPts val="0"/>
              </a:spcBef>
            </a:pPr>
            <a:endParaRPr lang="de-CH" sz="1500" dirty="0">
              <a:latin typeface="Avenir LT Pro 55 Roman" panose="020B0503020203020204" pitchFamily="34" charset="0"/>
              <a:sym typeface="Wingdings" panose="05000000000000000000" pitchFamily="2" charset="2"/>
            </a:endParaRPr>
          </a:p>
          <a:p>
            <a:pPr algn="r">
              <a:lnSpc>
                <a:spcPct val="117000"/>
              </a:lnSpc>
              <a:spcBef>
                <a:spcPts val="0"/>
              </a:spcBef>
            </a:pPr>
            <a:r>
              <a:rPr lang="de-CH" sz="3000" dirty="0">
                <a:latin typeface="Avenir LT Pro 55 Roman" panose="020B0503020203020204" pitchFamily="34" charset="0"/>
                <a:sym typeface="Wingdings" panose="05000000000000000000" pitchFamily="2" charset="2"/>
              </a:rPr>
              <a:t>Mittagstisch: 100 Kinder</a:t>
            </a:r>
          </a:p>
          <a:p>
            <a:pPr algn="r">
              <a:lnSpc>
                <a:spcPct val="117000"/>
              </a:lnSpc>
              <a:spcBef>
                <a:spcPts val="0"/>
              </a:spcBef>
            </a:pPr>
            <a:endParaRPr lang="de-CH" sz="15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4275428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Teilprojektkosten auf einen Blick</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25</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346318"/>
          </a:xfrm>
        </p:spPr>
        <p:txBody>
          <a:bodyPr>
            <a:noAutofit/>
          </a:bodyPr>
          <a:lstStyle/>
          <a:p>
            <a:pPr algn="l">
              <a:lnSpc>
                <a:spcPct val="117000"/>
              </a:lnSpc>
              <a:spcBef>
                <a:spcPts val="0"/>
              </a:spcBef>
              <a:tabLst>
                <a:tab pos="9326563" algn="r"/>
              </a:tabLst>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tabLst>
                <a:tab pos="6450013" algn="l"/>
                <a:tab pos="9326563" algn="r"/>
              </a:tabLst>
            </a:pPr>
            <a:endParaRPr lang="de-CH" sz="3200" b="1" dirty="0">
              <a:latin typeface="Avenir LT Pro 55 Roman" panose="020B0503020203020204" pitchFamily="34" charset="0"/>
              <a:sym typeface="Wingdings" panose="05000000000000000000" pitchFamily="2" charset="2"/>
            </a:endParaRPr>
          </a:p>
          <a:p>
            <a:pPr algn="l">
              <a:lnSpc>
                <a:spcPct val="117000"/>
              </a:lnSpc>
              <a:spcBef>
                <a:spcPts val="0"/>
              </a:spcBef>
              <a:tabLst>
                <a:tab pos="6450013" algn="l"/>
                <a:tab pos="9326563" algn="r"/>
              </a:tabLst>
            </a:pPr>
            <a:r>
              <a:rPr lang="de-CH" sz="3200" b="1" dirty="0">
                <a:latin typeface="Avenir LT Pro 55 Roman" panose="020B0503020203020204" pitchFamily="34" charset="0"/>
                <a:sym typeface="Wingdings" panose="05000000000000000000" pitchFamily="2" charset="2"/>
              </a:rPr>
              <a:t>Gesamtkosten: CHF 1’950’000.- (±25%)</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3850500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9F352-D254-9C43-342C-BBED191BBBE5}"/>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0FC729C0-559D-342B-E69D-B8FF6160CB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a:extLst>
              <a:ext uri="{FF2B5EF4-FFF2-40B4-BE49-F238E27FC236}">
                <a16:creationId xmlns:a16="http://schemas.microsoft.com/office/drawing/2014/main" id="{E03AFA76-E21E-4B9C-AF42-2F33E45F9242}"/>
              </a:ext>
            </a:extLst>
          </p:cNvPr>
          <p:cNvSpPr>
            <a:spLocks noGrp="1"/>
          </p:cNvSpPr>
          <p:nvPr>
            <p:ph type="sldNum" sz="quarter" idx="12"/>
          </p:nvPr>
        </p:nvSpPr>
        <p:spPr/>
        <p:txBody>
          <a:bodyPr/>
          <a:lstStyle/>
          <a:p>
            <a:fld id="{7D590E20-42AF-486B-AD8F-731154C3147B}" type="slidenum">
              <a:rPr lang="en-US" smtClean="0"/>
              <a:pPr/>
              <a:t>26</a:t>
            </a:fld>
            <a:endParaRPr lang="en-US" dirty="0"/>
          </a:p>
        </p:txBody>
      </p:sp>
      <p:sp>
        <p:nvSpPr>
          <p:cNvPr id="8" name="Untertitel 2">
            <a:extLst>
              <a:ext uri="{FF2B5EF4-FFF2-40B4-BE49-F238E27FC236}">
                <a16:creationId xmlns:a16="http://schemas.microsoft.com/office/drawing/2014/main" id="{B270C9A2-0A84-D697-7D6C-2D0489A76DC5}"/>
              </a:ext>
            </a:extLst>
          </p:cNvPr>
          <p:cNvSpPr>
            <a:spLocks noGrp="1"/>
          </p:cNvSpPr>
          <p:nvPr>
            <p:ph type="subTitle" idx="1"/>
          </p:nvPr>
        </p:nvSpPr>
        <p:spPr>
          <a:xfrm>
            <a:off x="391751" y="1032563"/>
            <a:ext cx="11182411" cy="4003588"/>
          </a:xfrm>
        </p:spPr>
        <p:txBody>
          <a:bodyPr>
            <a:noAutofit/>
          </a:bodyPr>
          <a:lstStyle/>
          <a:p>
            <a:pPr algn="l">
              <a:lnSpc>
                <a:spcPct val="117000"/>
              </a:lnSpc>
              <a:spcBef>
                <a:spcPts val="0"/>
              </a:spcBef>
              <a:tabLst>
                <a:tab pos="9326563" algn="r"/>
              </a:tabLst>
            </a:pPr>
            <a:r>
              <a:rPr lang="de-CH" sz="4000" b="1" dirty="0">
                <a:latin typeface="Avenir LT Pro 55 Roman" panose="020B0503020203020204" pitchFamily="34" charset="0"/>
                <a:sym typeface="Wingdings" panose="05000000000000000000" pitchFamily="2" charset="2"/>
              </a:rPr>
              <a:t>Grobkostenschätzung ±25 %</a:t>
            </a:r>
            <a:r>
              <a:rPr lang="de-CH" sz="3000" dirty="0">
                <a:latin typeface="Avenir LT Pro 55 Roman" panose="020B0503020203020204" pitchFamily="34" charset="0"/>
                <a:sym typeface="Wingdings" panose="05000000000000000000" pitchFamily="2" charset="2"/>
              </a:rPr>
              <a:t>	Franken (gerundet)</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1, Vorbereitung		14’000.-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2, Gebäude		1’093’000.-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3, Betriebseinrichtung		180’000.-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4, Umgebung		40’000.-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5, Baunebenkosten		103’000.-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6 Reserve		118’000.-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BKP 9, Ausstattung		257’000.-</a:t>
            </a:r>
          </a:p>
          <a:p>
            <a:pPr algn="l">
              <a:lnSpc>
                <a:spcPct val="117000"/>
              </a:lnSpc>
              <a:spcBef>
                <a:spcPts val="0"/>
              </a:spcBef>
              <a:tabLst>
                <a:tab pos="6999288" algn="l"/>
                <a:tab pos="9326563" algn="r"/>
              </a:tabLst>
            </a:pPr>
            <a:r>
              <a:rPr lang="de-CH" sz="3000" dirty="0">
                <a:latin typeface="Avenir LT Pro 55 Roman" panose="020B0503020203020204" pitchFamily="34" charset="0"/>
                <a:sym typeface="Wingdings" panose="05000000000000000000" pitchFamily="2" charset="2"/>
              </a:rPr>
              <a:t>Mehrwertsteuer	</a:t>
            </a:r>
            <a:r>
              <a:rPr lang="de-CH" sz="3000" u="sng" dirty="0">
                <a:latin typeface="Avenir LT Pro 55 Roman" panose="020B0503020203020204" pitchFamily="34" charset="0"/>
                <a:sym typeface="Wingdings" panose="05000000000000000000" pitchFamily="2" charset="2"/>
              </a:rPr>
              <a:t>	146’000.-</a:t>
            </a:r>
          </a:p>
          <a:p>
            <a:pPr algn="l">
              <a:lnSpc>
                <a:spcPct val="117000"/>
              </a:lnSpc>
              <a:spcBef>
                <a:spcPts val="0"/>
              </a:spcBef>
              <a:tabLst>
                <a:tab pos="6999288" algn="l"/>
                <a:tab pos="9326563" algn="r"/>
              </a:tabLst>
            </a:pPr>
            <a:r>
              <a:rPr lang="de-CH" sz="3000" b="1" dirty="0">
                <a:latin typeface="Avenir LT Pro 55 Roman" panose="020B0503020203020204" pitchFamily="34" charset="0"/>
                <a:sym typeface="Wingdings" panose="05000000000000000000" pitchFamily="2" charset="2"/>
              </a:rPr>
              <a:t>Gesamttotal	</a:t>
            </a:r>
            <a:r>
              <a:rPr lang="de-CH" sz="3000" b="1" u="dbl" dirty="0">
                <a:latin typeface="Avenir LT Pro 55 Roman" panose="020B0503020203020204" pitchFamily="34" charset="0"/>
                <a:sym typeface="Wingdings" panose="05000000000000000000" pitchFamily="2" charset="2"/>
              </a:rPr>
              <a:t>	1’951’000.- </a:t>
            </a: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201353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50792-79A9-C8D0-A6B6-F1068A29E5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6B4360-C2A9-65D0-02CA-000D91682819}"/>
              </a:ext>
            </a:extLst>
          </p:cNvPr>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 </a:t>
            </a:r>
            <a:endParaRPr lang="en-US" sz="4000" dirty="0">
              <a:latin typeface="Avenir LT 65 Medium" panose="020B0603020000020003" pitchFamily="34" charset="0"/>
            </a:endParaRPr>
          </a:p>
        </p:txBody>
      </p:sp>
      <p:pic>
        <p:nvPicPr>
          <p:cNvPr id="5" name="Grafik 4">
            <a:extLst>
              <a:ext uri="{FF2B5EF4-FFF2-40B4-BE49-F238E27FC236}">
                <a16:creationId xmlns:a16="http://schemas.microsoft.com/office/drawing/2014/main" id="{4841577B-50BB-8824-0E54-78DD70E6DD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a:extLst>
              <a:ext uri="{FF2B5EF4-FFF2-40B4-BE49-F238E27FC236}">
                <a16:creationId xmlns:a16="http://schemas.microsoft.com/office/drawing/2014/main" id="{81767093-1191-39E5-83D7-93B27282A5FF}"/>
              </a:ext>
            </a:extLst>
          </p:cNvPr>
          <p:cNvSpPr>
            <a:spLocks noGrp="1"/>
          </p:cNvSpPr>
          <p:nvPr>
            <p:ph type="sldNum" sz="quarter" idx="12"/>
          </p:nvPr>
        </p:nvSpPr>
        <p:spPr/>
        <p:txBody>
          <a:bodyPr/>
          <a:lstStyle/>
          <a:p>
            <a:fld id="{7D590E20-42AF-486B-AD8F-731154C3147B}" type="slidenum">
              <a:rPr lang="en-US" smtClean="0"/>
              <a:pPr/>
              <a:t>27</a:t>
            </a:fld>
            <a:endParaRPr lang="en-US" dirty="0"/>
          </a:p>
        </p:txBody>
      </p:sp>
      <p:sp>
        <p:nvSpPr>
          <p:cNvPr id="8" name="Untertitel 2">
            <a:extLst>
              <a:ext uri="{FF2B5EF4-FFF2-40B4-BE49-F238E27FC236}">
                <a16:creationId xmlns:a16="http://schemas.microsoft.com/office/drawing/2014/main" id="{1CDCBF27-993C-38C6-159B-E79823ADA45A}"/>
              </a:ext>
            </a:extLst>
          </p:cNvPr>
          <p:cNvSpPr>
            <a:spLocks noGrp="1"/>
          </p:cNvSpPr>
          <p:nvPr>
            <p:ph type="subTitle" idx="1"/>
          </p:nvPr>
        </p:nvSpPr>
        <p:spPr>
          <a:xfrm>
            <a:off x="391751" y="2010032"/>
            <a:ext cx="11182411" cy="4346318"/>
          </a:xfrm>
        </p:spPr>
        <p:txBody>
          <a:bodyPr>
            <a:noAutofit/>
          </a:bodyPr>
          <a:lstStyle/>
          <a:p>
            <a:pPr algn="l"/>
            <a:endParaRPr lang="de-CH" sz="3000" dirty="0"/>
          </a:p>
          <a:p>
            <a:pPr algn="l"/>
            <a:endParaRPr lang="de-CH" sz="3000" dirty="0"/>
          </a:p>
          <a:p>
            <a:pPr algn="l"/>
            <a:r>
              <a:rPr lang="de-CH" sz="4000" b="1" dirty="0">
                <a:latin typeface="Avenir LT 65 Medium" panose="020B0603020000020003" pitchFamily="34" charset="0"/>
              </a:rPr>
              <a:t>Projektierungskredit: </a:t>
            </a:r>
            <a:r>
              <a:rPr lang="de-CH" sz="4000" b="1" dirty="0">
                <a:latin typeface="Avenir LT Pro 55 Roman" panose="020B0503020203020204" pitchFamily="34" charset="0"/>
                <a:sym typeface="Wingdings" panose="05000000000000000000" pitchFamily="2" charset="2"/>
              </a:rPr>
              <a:t>CHF 324’000.-</a:t>
            </a:r>
          </a:p>
          <a:p>
            <a:pPr algn="l"/>
            <a:r>
              <a:rPr lang="de-CH" sz="3000" dirty="0"/>
              <a:t>SIA-Phasen 31-41</a:t>
            </a:r>
          </a:p>
          <a:p>
            <a:pPr algn="l"/>
            <a:r>
              <a:rPr lang="de-CH" sz="3000" dirty="0"/>
              <a:t>Dieser Kredit ermöglicht die Ausarbeitung des Teilbauprojektes bis zur Baubewilligung und bildet die Grundlage für den späteren Baukredit.</a:t>
            </a:r>
          </a:p>
          <a:p>
            <a:pPr algn="l">
              <a:lnSpc>
                <a:spcPct val="117000"/>
              </a:lnSpc>
              <a:spcBef>
                <a:spcPts val="0"/>
              </a:spcBef>
              <a:tabLst>
                <a:tab pos="6450013" algn="l"/>
                <a:tab pos="9326563" algn="r"/>
              </a:tabLst>
            </a:pPr>
            <a:r>
              <a:rPr lang="de-CH" sz="3000" dirty="0">
                <a:latin typeface="Avenir LT Pro 55 Roman" panose="020B0503020203020204" pitchFamily="34" charset="0"/>
                <a:sym typeface="Wingdings" panose="05000000000000000000" pitchFamily="2" charset="2"/>
              </a:rPr>
              <a:t>	</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1500" dirty="0">
              <a:solidFill>
                <a:schemeClr val="bg1">
                  <a:lumMod val="85000"/>
                </a:schemeClr>
              </a:solidFill>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3488205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D8DE9-8CCB-EE7B-9129-3EFD2EF54B9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2C755A-DDCF-9455-6630-29B18047A788}"/>
              </a:ext>
            </a:extLst>
          </p:cNvPr>
          <p:cNvSpPr>
            <a:spLocks noGrp="1"/>
          </p:cNvSpPr>
          <p:nvPr>
            <p:ph type="ctrTitle"/>
          </p:nvPr>
        </p:nvSpPr>
        <p:spPr>
          <a:xfrm>
            <a:off x="395416" y="1122363"/>
            <a:ext cx="11178746" cy="780578"/>
          </a:xfrm>
        </p:spPr>
        <p:txBody>
          <a:bodyPr>
            <a:normAutofit/>
          </a:bodyPr>
          <a:lstStyle/>
          <a:p>
            <a:pPr algn="l"/>
            <a:r>
              <a:rPr lang="de-CH" sz="4000" b="1" dirty="0">
                <a:latin typeface="Avenir LT 65 Medium" panose="020B0603020000020003" pitchFamily="34" charset="0"/>
              </a:rPr>
              <a:t>Termine</a:t>
            </a:r>
            <a:endParaRPr lang="en-US" sz="4000" dirty="0">
              <a:latin typeface="Avenir LT 65 Medium" panose="020B0603020000020003" pitchFamily="34" charset="0"/>
            </a:endParaRPr>
          </a:p>
        </p:txBody>
      </p:sp>
      <p:pic>
        <p:nvPicPr>
          <p:cNvPr id="5" name="Grafik 4">
            <a:extLst>
              <a:ext uri="{FF2B5EF4-FFF2-40B4-BE49-F238E27FC236}">
                <a16:creationId xmlns:a16="http://schemas.microsoft.com/office/drawing/2014/main" id="{7824E5C5-677E-7AA4-C602-CE4B2801BB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a:extLst>
              <a:ext uri="{FF2B5EF4-FFF2-40B4-BE49-F238E27FC236}">
                <a16:creationId xmlns:a16="http://schemas.microsoft.com/office/drawing/2014/main" id="{96C61F49-9712-F162-DC28-2285D1A5EDDC}"/>
              </a:ext>
            </a:extLst>
          </p:cNvPr>
          <p:cNvSpPr>
            <a:spLocks noGrp="1"/>
          </p:cNvSpPr>
          <p:nvPr>
            <p:ph type="sldNum" sz="quarter" idx="12"/>
          </p:nvPr>
        </p:nvSpPr>
        <p:spPr/>
        <p:txBody>
          <a:bodyPr/>
          <a:lstStyle/>
          <a:p>
            <a:fld id="{7D590E20-42AF-486B-AD8F-731154C3147B}" type="slidenum">
              <a:rPr lang="en-US" smtClean="0"/>
              <a:pPr/>
              <a:t>28</a:t>
            </a:fld>
            <a:endParaRPr lang="en-US" dirty="0"/>
          </a:p>
        </p:txBody>
      </p:sp>
      <p:sp>
        <p:nvSpPr>
          <p:cNvPr id="4" name="Untertitel 3">
            <a:extLst>
              <a:ext uri="{FF2B5EF4-FFF2-40B4-BE49-F238E27FC236}">
                <a16:creationId xmlns:a16="http://schemas.microsoft.com/office/drawing/2014/main" id="{80C7B0C9-AFC3-EEB1-8EB4-55299E801DCB}"/>
              </a:ext>
            </a:extLst>
          </p:cNvPr>
          <p:cNvSpPr>
            <a:spLocks noGrp="1"/>
          </p:cNvSpPr>
          <p:nvPr>
            <p:ph type="subTitle" idx="1"/>
          </p:nvPr>
        </p:nvSpPr>
        <p:spPr/>
        <p:txBody>
          <a:bodyPr/>
          <a:lstStyle/>
          <a:p>
            <a:endParaRPr lang="de-CH"/>
          </a:p>
        </p:txBody>
      </p:sp>
      <p:pic>
        <p:nvPicPr>
          <p:cNvPr id="12" name="Grafik 11">
            <a:extLst>
              <a:ext uri="{FF2B5EF4-FFF2-40B4-BE49-F238E27FC236}">
                <a16:creationId xmlns:a16="http://schemas.microsoft.com/office/drawing/2014/main" id="{40EAFB16-A285-E32E-1B1E-4FC66E6DF964}"/>
              </a:ext>
            </a:extLst>
          </p:cNvPr>
          <p:cNvPicPr>
            <a:picLocks noChangeAspect="1"/>
          </p:cNvPicPr>
          <p:nvPr/>
        </p:nvPicPr>
        <p:blipFill>
          <a:blip r:embed="rId4"/>
          <a:stretch>
            <a:fillRect/>
          </a:stretch>
        </p:blipFill>
        <p:spPr>
          <a:xfrm>
            <a:off x="395416" y="1822450"/>
            <a:ext cx="11401168" cy="4486901"/>
          </a:xfrm>
          <a:prstGeom prst="rect">
            <a:avLst/>
          </a:prstGeom>
        </p:spPr>
      </p:pic>
      <p:pic>
        <p:nvPicPr>
          <p:cNvPr id="7" name="Grafik 6">
            <a:extLst>
              <a:ext uri="{FF2B5EF4-FFF2-40B4-BE49-F238E27FC236}">
                <a16:creationId xmlns:a16="http://schemas.microsoft.com/office/drawing/2014/main" id="{CDBF8A05-5B36-8B95-2E1C-0BDCF93446F3}"/>
              </a:ext>
            </a:extLst>
          </p:cNvPr>
          <p:cNvPicPr>
            <a:picLocks noChangeAspect="1"/>
          </p:cNvPicPr>
          <p:nvPr/>
        </p:nvPicPr>
        <p:blipFill>
          <a:blip r:embed="rId5"/>
          <a:stretch>
            <a:fillRect/>
          </a:stretch>
        </p:blipFill>
        <p:spPr>
          <a:xfrm>
            <a:off x="395416" y="1827212"/>
            <a:ext cx="11401168" cy="4477375"/>
          </a:xfrm>
          <a:prstGeom prst="rect">
            <a:avLst/>
          </a:prstGeom>
        </p:spPr>
      </p:pic>
    </p:spTree>
    <p:extLst>
      <p:ext uri="{BB962C8B-B14F-4D97-AF65-F5344CB8AC3E}">
        <p14:creationId xmlns:p14="http://schemas.microsoft.com/office/powerpoint/2010/main" val="2209795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890338" y="640080"/>
            <a:ext cx="11298614" cy="3566160"/>
          </a:xfrm>
        </p:spPr>
        <p:txBody>
          <a:bodyPr anchor="b">
            <a:normAutofit fontScale="90000"/>
          </a:bodyPr>
          <a:lstStyle/>
          <a:p>
            <a:pPr algn="l"/>
            <a:r>
              <a:rPr lang="de-CH" sz="5500" b="1" dirty="0">
                <a:latin typeface="Avenir LT 65 Medium" panose="020B0603020000020003" pitchFamily="34" charset="0"/>
              </a:rPr>
              <a:t>Ausserordentliche</a:t>
            </a:r>
            <a:br>
              <a:rPr lang="de-CH" sz="5500" b="1" dirty="0">
                <a:latin typeface="Avenir LT 65 Medium" panose="020B0603020000020003" pitchFamily="34" charset="0"/>
              </a:rPr>
            </a:br>
            <a:r>
              <a:rPr lang="de-CH" sz="5500" b="1" dirty="0">
                <a:latin typeface="Avenir LT 65 Medium" panose="020B0603020000020003" pitchFamily="34" charset="0"/>
              </a:rPr>
              <a:t>Einwohnergemeindeversammlung</a:t>
            </a:r>
            <a:br>
              <a:rPr lang="de-CH" sz="3000" b="1" dirty="0">
                <a:latin typeface="Avenir LT 65 Medium" panose="020B0603020000020003" pitchFamily="34" charset="0"/>
              </a:rPr>
            </a:br>
            <a:br>
              <a:rPr lang="de-CH" sz="3000" b="1" dirty="0">
                <a:latin typeface="Avenir LT 65 Medium" panose="020B0603020000020003" pitchFamily="34" charset="0"/>
              </a:rPr>
            </a:br>
            <a:br>
              <a:rPr lang="de-CH" sz="3000" b="1" dirty="0">
                <a:latin typeface="Avenir LT 65 Medium" panose="020B0603020000020003" pitchFamily="34" charset="0"/>
              </a:rPr>
            </a:br>
            <a:br>
              <a:rPr lang="de-CH" sz="3000" b="1" dirty="0">
                <a:latin typeface="Avenir LT 65 Medium" panose="020B0603020000020003" pitchFamily="34" charset="0"/>
              </a:rPr>
            </a:br>
            <a:br>
              <a:rPr lang="de-CH" sz="3000" b="1" dirty="0">
                <a:latin typeface="Avenir LT 65 Medium" panose="020B0603020000020003" pitchFamily="34" charset="0"/>
              </a:rPr>
            </a:br>
            <a:r>
              <a:rPr lang="de-CH" sz="3000" b="1" dirty="0">
                <a:latin typeface="Avenir LT 65 Medium" panose="020B0603020000020003" pitchFamily="34" charset="0"/>
              </a:rPr>
              <a:t>Dienstag, 15. September 2026</a:t>
            </a:r>
            <a:br>
              <a:rPr lang="de-CH" sz="3000" b="1" dirty="0">
                <a:latin typeface="Avenir LT 65 Medium" panose="020B0603020000020003" pitchFamily="34" charset="0"/>
              </a:rPr>
            </a:br>
            <a:r>
              <a:rPr lang="de-CH" sz="3000" b="1" dirty="0">
                <a:latin typeface="Avenir LT 65 Medium" panose="020B0603020000020003" pitchFamily="34" charset="0"/>
              </a:rPr>
              <a:t>Mehrzweckhalle</a:t>
            </a:r>
            <a:endParaRPr lang="en-US" sz="3000" dirty="0">
              <a:latin typeface="Avenir LT 65 Medium" panose="020B0603020000020003" pitchFamily="34" charset="0"/>
            </a:endParaRPr>
          </a:p>
        </p:txBody>
      </p:sp>
      <p:sp>
        <p:nvSpPr>
          <p:cNvPr id="18"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4EA6D63B-639F-FA85-46A3-CF260D8CDDCF}"/>
              </a:ext>
            </a:extLst>
          </p:cNvPr>
          <p:cNvPicPr>
            <a:picLocks noChangeAspect="1"/>
          </p:cNvPicPr>
          <p:nvPr/>
        </p:nvPicPr>
        <p:blipFill>
          <a:blip r:embed="rId3" cstate="print">
            <a:extLst>
              <a:ext uri="{28A0092B-C50C-407E-A947-70E740481C1C}">
                <a14:useLocalDpi xmlns:a14="http://schemas.microsoft.com/office/drawing/2010/main" val="0"/>
              </a:ext>
            </a:extLst>
          </a:blip>
          <a:srcRect r="1774"/>
          <a:stretch>
            <a:fillRect/>
          </a:stretch>
        </p:blipFill>
        <p:spPr>
          <a:xfrm>
            <a:off x="7212088" y="2570835"/>
            <a:ext cx="3065143" cy="305588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Foliennummernplatzhalter 5"/>
          <p:cNvSpPr>
            <a:spLocks noGrp="1"/>
          </p:cNvSpPr>
          <p:nvPr>
            <p:ph type="sldNum" sz="quarter" idx="12"/>
          </p:nvPr>
        </p:nvSpPr>
        <p:spPr>
          <a:xfrm>
            <a:off x="10591800" y="6356350"/>
            <a:ext cx="762000" cy="365125"/>
          </a:xfrm>
        </p:spPr>
        <p:txBody>
          <a:bodyPr>
            <a:normAutofit/>
          </a:bodyPr>
          <a:lstStyle/>
          <a:p>
            <a:pPr>
              <a:spcAft>
                <a:spcPts val="600"/>
              </a:spcAft>
            </a:pPr>
            <a:fld id="{7D590E20-42AF-486B-AD8F-731154C3147B}" type="slidenum">
              <a:rPr lang="en-US">
                <a:solidFill>
                  <a:srgbClr val="FFFFFF"/>
                </a:solidFill>
              </a:rPr>
              <a:pPr>
                <a:spcAft>
                  <a:spcPts val="600"/>
                </a:spcAft>
              </a:pPr>
              <a:t>29</a:t>
            </a:fld>
            <a:endParaRPr lang="en-US">
              <a:solidFill>
                <a:srgbClr val="FFFFFF"/>
              </a:solidFill>
            </a:endParaRPr>
          </a:p>
        </p:txBody>
      </p:sp>
    </p:spTree>
    <p:extLst>
      <p:ext uri="{BB962C8B-B14F-4D97-AF65-F5344CB8AC3E}">
        <p14:creationId xmlns:p14="http://schemas.microsoft.com/office/powerpoint/2010/main" val="3917455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90DEC11-7CF4-6710-78F8-5F339EDAE162}"/>
              </a:ext>
            </a:extLst>
          </p:cNvPr>
          <p:cNvSpPr>
            <a:spLocks noGrp="1"/>
          </p:cNvSpPr>
          <p:nvPr>
            <p:ph idx="1"/>
          </p:nvPr>
        </p:nvSpPr>
        <p:spPr>
          <a:xfrm>
            <a:off x="395416" y="2005012"/>
            <a:ext cx="10515600" cy="4351338"/>
          </a:xfrm>
        </p:spPr>
        <p:txBody>
          <a:bodyPr>
            <a:normAutofit fontScale="92500" lnSpcReduction="10000"/>
          </a:bodyPr>
          <a:lstStyle/>
          <a:p>
            <a:pPr marL="457200" indent="-457200">
              <a:lnSpc>
                <a:spcPct val="117000"/>
              </a:lnSpc>
              <a:spcBef>
                <a:spcPts val="0"/>
              </a:spcBef>
            </a:pPr>
            <a:r>
              <a:rPr lang="de-CH" sz="3000" dirty="0">
                <a:sym typeface="Wingdings" panose="05000000000000000000" pitchFamily="2" charset="2"/>
              </a:rPr>
              <a:t>Bürgi Burkhard von Euw GmbH</a:t>
            </a:r>
          </a:p>
          <a:p>
            <a:pPr marL="457200" indent="-457200">
              <a:lnSpc>
                <a:spcPct val="117000"/>
              </a:lnSpc>
              <a:spcBef>
                <a:spcPts val="0"/>
              </a:spcBef>
            </a:pPr>
            <a:r>
              <a:rPr lang="de-CH" sz="3000" dirty="0">
                <a:sym typeface="Wingdings" panose="05000000000000000000" pitchFamily="2" charset="2"/>
              </a:rPr>
              <a:t>Hauptsitz in Luzern, Zweigniederlassung in Zürich</a:t>
            </a:r>
          </a:p>
          <a:p>
            <a:pPr marL="457200" indent="-457200">
              <a:lnSpc>
                <a:spcPct val="117000"/>
              </a:lnSpc>
              <a:spcBef>
                <a:spcPts val="0"/>
              </a:spcBef>
            </a:pPr>
            <a:r>
              <a:rPr lang="de-CH" sz="3000" dirty="0">
                <a:sym typeface="Wingdings" panose="05000000000000000000" pitchFamily="2" charset="2"/>
              </a:rPr>
              <a:t>Gründung 2021</a:t>
            </a:r>
          </a:p>
          <a:p>
            <a:pPr marL="457200" indent="-457200">
              <a:lnSpc>
                <a:spcPct val="117000"/>
              </a:lnSpc>
              <a:spcBef>
                <a:spcPts val="0"/>
              </a:spcBef>
            </a:pPr>
            <a:r>
              <a:rPr lang="de-CH" sz="3000" dirty="0">
                <a:sym typeface="Wingdings" panose="05000000000000000000" pitchFamily="2" charset="2"/>
              </a:rPr>
              <a:t>ca. 10 Mitarbeitende</a:t>
            </a:r>
          </a:p>
          <a:p>
            <a:pPr marL="0" indent="0">
              <a:lnSpc>
                <a:spcPct val="117000"/>
              </a:lnSpc>
              <a:spcBef>
                <a:spcPts val="0"/>
              </a:spcBef>
              <a:buNone/>
            </a:pPr>
            <a:endParaRPr lang="de-CH" dirty="0">
              <a:sym typeface="Wingdings" panose="05000000000000000000" pitchFamily="2" charset="2"/>
            </a:endParaRPr>
          </a:p>
          <a:p>
            <a:pPr marL="0" indent="0">
              <a:lnSpc>
                <a:spcPct val="117000"/>
              </a:lnSpc>
              <a:spcBef>
                <a:spcPts val="0"/>
              </a:spcBef>
              <a:buNone/>
            </a:pPr>
            <a:r>
              <a:rPr lang="de-CH" sz="3500" dirty="0">
                <a:sym typeface="Wingdings" panose="05000000000000000000" pitchFamily="2" charset="2"/>
              </a:rPr>
              <a:t>Projektleitung:				</a:t>
            </a:r>
            <a:r>
              <a:rPr lang="de-CH" sz="3500" dirty="0" err="1">
                <a:sym typeface="Wingdings" panose="05000000000000000000" pitchFamily="2" charset="2"/>
              </a:rPr>
              <a:t>Stv</a:t>
            </a:r>
            <a:r>
              <a:rPr lang="de-CH" sz="3500" dirty="0">
                <a:sym typeface="Wingdings" panose="05000000000000000000" pitchFamily="2" charset="2"/>
              </a:rPr>
              <a:t>. Projektleitung</a:t>
            </a:r>
          </a:p>
          <a:p>
            <a:pPr marL="0" indent="0">
              <a:lnSpc>
                <a:spcPct val="117000"/>
              </a:lnSpc>
              <a:spcBef>
                <a:spcPts val="0"/>
              </a:spcBef>
              <a:buNone/>
            </a:pPr>
            <a:r>
              <a:rPr lang="de-CH" sz="3500" dirty="0">
                <a:sym typeface="Wingdings" panose="05000000000000000000" pitchFamily="2" charset="2"/>
              </a:rPr>
              <a:t>Sven von Euw				Michael Bürgi</a:t>
            </a:r>
          </a:p>
          <a:p>
            <a:pPr marL="0" indent="0">
              <a:lnSpc>
                <a:spcPct val="117000"/>
              </a:lnSpc>
              <a:spcBef>
                <a:spcPts val="0"/>
              </a:spcBef>
              <a:buNone/>
            </a:pPr>
            <a:r>
              <a:rPr lang="de-CH" sz="3500" dirty="0">
                <a:sym typeface="Wingdings" panose="05000000000000000000" pitchFamily="2" charset="2"/>
              </a:rPr>
              <a:t>Arch. MA FHZ SIA			Arch. MA FHZ SIA</a:t>
            </a:r>
          </a:p>
          <a:p>
            <a:pPr marL="0" indent="0">
              <a:lnSpc>
                <a:spcPct val="117000"/>
              </a:lnSpc>
              <a:spcBef>
                <a:spcPts val="0"/>
              </a:spcBef>
              <a:buNone/>
            </a:pPr>
            <a:r>
              <a:rPr lang="de-CH" dirty="0">
                <a:sym typeface="Wingdings" panose="05000000000000000000" pitchFamily="2" charset="2"/>
              </a:rPr>
              <a:t>					</a:t>
            </a:r>
          </a:p>
          <a:p>
            <a:pPr marL="0" indent="0">
              <a:lnSpc>
                <a:spcPct val="117000"/>
              </a:lnSpc>
              <a:spcBef>
                <a:spcPts val="0"/>
              </a:spcBef>
              <a:buNone/>
            </a:pPr>
            <a:endParaRPr lang="de-CH" dirty="0">
              <a:sym typeface="Wingdings" panose="05000000000000000000" pitchFamily="2" charset="2"/>
            </a:endParaRPr>
          </a:p>
          <a:p>
            <a:pPr marL="0" indent="0">
              <a:lnSpc>
                <a:spcPct val="117000"/>
              </a:lnSpc>
              <a:spcBef>
                <a:spcPts val="0"/>
              </a:spcBef>
              <a:buNone/>
            </a:pPr>
            <a:endParaRPr lang="de-CH" dirty="0">
              <a:sym typeface="Wingdings" panose="05000000000000000000" pitchFamily="2" charset="2"/>
            </a:endParaRPr>
          </a:p>
          <a:p>
            <a:pPr marL="457200" indent="-457200">
              <a:lnSpc>
                <a:spcPct val="117000"/>
              </a:lnSpc>
              <a:spcBef>
                <a:spcPts val="0"/>
              </a:spcBef>
            </a:pPr>
            <a:endParaRPr lang="de-CH" dirty="0">
              <a:sym typeface="Wingdings" panose="05000000000000000000" pitchFamily="2" charset="2"/>
            </a:endParaRPr>
          </a:p>
          <a:p>
            <a:pPr marL="0" indent="0">
              <a:buNone/>
            </a:pPr>
            <a:endParaRPr lang="de-DE" dirty="0"/>
          </a:p>
          <a:p>
            <a:pPr marL="0" indent="0">
              <a:buNone/>
            </a:pPr>
            <a:endParaRPr lang="de-DE" dirty="0"/>
          </a:p>
          <a:p>
            <a:pPr marL="0" indent="0">
              <a:buNone/>
            </a:pPr>
            <a:endParaRPr lang="de-DE" dirty="0"/>
          </a:p>
        </p:txBody>
      </p:sp>
      <p:sp>
        <p:nvSpPr>
          <p:cNvPr id="4" name="Foliennummernplatzhalter 3">
            <a:extLst>
              <a:ext uri="{FF2B5EF4-FFF2-40B4-BE49-F238E27FC236}">
                <a16:creationId xmlns:a16="http://schemas.microsoft.com/office/drawing/2014/main" id="{32F0DC6E-A7E3-1B17-7F1A-B4C7472D9CBB}"/>
              </a:ext>
            </a:extLst>
          </p:cNvPr>
          <p:cNvSpPr>
            <a:spLocks noGrp="1"/>
          </p:cNvSpPr>
          <p:nvPr>
            <p:ph type="sldNum" sz="quarter" idx="12"/>
          </p:nvPr>
        </p:nvSpPr>
        <p:spPr/>
        <p:txBody>
          <a:bodyPr/>
          <a:lstStyle/>
          <a:p>
            <a:fld id="{20384194-DF87-4380-988D-0B2F5E2FB0EB}" type="slidenum">
              <a:rPr lang="en-US" smtClean="0"/>
              <a:t>3</a:t>
            </a:fld>
            <a:endParaRPr lang="en-US" dirty="0"/>
          </a:p>
        </p:txBody>
      </p:sp>
      <p:sp>
        <p:nvSpPr>
          <p:cNvPr id="2" name="Titel 1">
            <a:extLst>
              <a:ext uri="{FF2B5EF4-FFF2-40B4-BE49-F238E27FC236}">
                <a16:creationId xmlns:a16="http://schemas.microsoft.com/office/drawing/2014/main" id="{D8FA84D7-2FEA-2C53-B3BB-947AC7229ECC}"/>
              </a:ext>
            </a:extLst>
          </p:cNvPr>
          <p:cNvSpPr txBox="1">
            <a:spLocks/>
          </p:cNvSpPr>
          <p:nvPr/>
        </p:nvSpPr>
        <p:spPr>
          <a:xfrm>
            <a:off x="395416" y="1122363"/>
            <a:ext cx="11178746" cy="780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b="1" dirty="0">
                <a:latin typeface="Avenir LT 65 Medium" panose="020B0603020000020003" pitchFamily="34" charset="0"/>
              </a:rPr>
              <a:t>Architekturbüro</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1260807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7D590E20-42AF-486B-AD8F-731154C3147B}" type="slidenum">
              <a:rPr lang="en-US" smtClean="0"/>
              <a:pPr/>
              <a:t>30</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2414587" y="2395004"/>
            <a:ext cx="7362825" cy="2067992"/>
          </a:xfrm>
        </p:spPr>
        <p:txBody>
          <a:bodyPr>
            <a:noAutofit/>
          </a:bodyPr>
          <a:lstStyle/>
          <a:p>
            <a:pPr>
              <a:lnSpc>
                <a:spcPct val="117000"/>
              </a:lnSpc>
              <a:spcBef>
                <a:spcPts val="0"/>
              </a:spcBef>
            </a:pPr>
            <a:r>
              <a:rPr lang="de-CH" sz="5500" b="1" dirty="0">
                <a:latin typeface="Avenir LT 65 Medium" panose="020B0603020000020003" pitchFamily="34" charset="0"/>
              </a:rPr>
              <a:t>Anregungen</a:t>
            </a:r>
          </a:p>
          <a:p>
            <a:pPr>
              <a:lnSpc>
                <a:spcPct val="117000"/>
              </a:lnSpc>
              <a:spcBef>
                <a:spcPts val="0"/>
              </a:spcBef>
            </a:pPr>
            <a:r>
              <a:rPr lang="de-CH" sz="5500" b="1" dirty="0">
                <a:latin typeface="Avenir LT 65 Medium" panose="020B0603020000020003" pitchFamily="34" charset="0"/>
                <a:sym typeface="Wingdings" panose="05000000000000000000" pitchFamily="2" charset="2"/>
              </a:rPr>
              <a:t>&amp; Fragen</a:t>
            </a:r>
            <a:endParaRPr lang="de-CH" sz="55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a:p>
            <a:pPr algn="l">
              <a:lnSpc>
                <a:spcPct val="117000"/>
              </a:lnSpc>
              <a:spcBef>
                <a:spcPts val="0"/>
              </a:spcBef>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1023939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07726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FCFE767-F75F-8939-1A32-913375E4F786}"/>
              </a:ext>
            </a:extLst>
          </p:cNvPr>
          <p:cNvPicPr>
            <a:picLocks noChangeAspect="1"/>
          </p:cNvPicPr>
          <p:nvPr/>
        </p:nvPicPr>
        <p:blipFill>
          <a:blip r:embed="rId2"/>
          <a:srcRect l="12864" t="27428"/>
          <a:stretch>
            <a:fillRect/>
          </a:stretch>
        </p:blipFill>
        <p:spPr>
          <a:xfrm>
            <a:off x="395078" y="931762"/>
            <a:ext cx="10158622" cy="5646751"/>
          </a:xfrm>
          <a:prstGeom prst="rect">
            <a:avLst/>
          </a:prstGeom>
        </p:spPr>
      </p:pic>
      <p:sp>
        <p:nvSpPr>
          <p:cNvPr id="2" name="Titel 1">
            <a:extLst>
              <a:ext uri="{FF2B5EF4-FFF2-40B4-BE49-F238E27FC236}">
                <a16:creationId xmlns:a16="http://schemas.microsoft.com/office/drawing/2014/main" id="{F55F2EFE-EC16-4594-1A99-41E8248D98F7}"/>
              </a:ext>
            </a:extLst>
          </p:cNvPr>
          <p:cNvSpPr txBox="1">
            <a:spLocks/>
          </p:cNvSpPr>
          <p:nvPr/>
        </p:nvSpPr>
        <p:spPr>
          <a:xfrm>
            <a:off x="395078" y="1059079"/>
            <a:ext cx="11178746" cy="780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b="1" dirty="0">
                <a:latin typeface="Avenir LT 65 Medium" panose="020B0603020000020003" pitchFamily="34" charset="0"/>
              </a:rPr>
              <a:t>Schülerzahlen Primarschule</a:t>
            </a:r>
            <a:endParaRPr lang="en-US" sz="4000" dirty="0">
              <a:latin typeface="Avenir LT 65 Medium" panose="020B0603020000020003" pitchFamily="34" charset="0"/>
            </a:endParaRPr>
          </a:p>
        </p:txBody>
      </p:sp>
      <p:sp>
        <p:nvSpPr>
          <p:cNvPr id="10" name="Untertitel 2">
            <a:extLst>
              <a:ext uri="{FF2B5EF4-FFF2-40B4-BE49-F238E27FC236}">
                <a16:creationId xmlns:a16="http://schemas.microsoft.com/office/drawing/2014/main" id="{494F8BB3-3C18-3BC4-590C-7FEB5FBF2187}"/>
              </a:ext>
            </a:extLst>
          </p:cNvPr>
          <p:cNvSpPr txBox="1">
            <a:spLocks/>
          </p:cNvSpPr>
          <p:nvPr/>
        </p:nvSpPr>
        <p:spPr>
          <a:xfrm rot="16200000">
            <a:off x="9353410" y="3618127"/>
            <a:ext cx="3871567" cy="569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55 Roman" panose="020B0503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55 Roman" panose="020B0503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55 Roman" panose="020B0503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7000"/>
              </a:lnSpc>
              <a:spcBef>
                <a:spcPts val="0"/>
              </a:spcBef>
              <a:buNone/>
            </a:pPr>
            <a:r>
              <a:rPr lang="de-CH" sz="3000" dirty="0">
                <a:sym typeface="Wingdings" panose="05000000000000000000" pitchFamily="2" charset="2"/>
              </a:rPr>
              <a:t>Prognose Eckstein 2022</a:t>
            </a:r>
          </a:p>
        </p:txBody>
      </p:sp>
      <p:pic>
        <p:nvPicPr>
          <p:cNvPr id="6" name="Grafik 5">
            <a:extLst>
              <a:ext uri="{FF2B5EF4-FFF2-40B4-BE49-F238E27FC236}">
                <a16:creationId xmlns:a16="http://schemas.microsoft.com/office/drawing/2014/main" id="{369D8F8C-592F-F790-3FD4-7F29F1EFB3E4}"/>
              </a:ext>
            </a:extLst>
          </p:cNvPr>
          <p:cNvPicPr>
            <a:picLocks noChangeAspect="1"/>
          </p:cNvPicPr>
          <p:nvPr/>
        </p:nvPicPr>
        <p:blipFill>
          <a:blip r:embed="rId3"/>
          <a:srcRect b="67794"/>
          <a:stretch>
            <a:fillRect/>
          </a:stretch>
        </p:blipFill>
        <p:spPr>
          <a:xfrm>
            <a:off x="4133401" y="362528"/>
            <a:ext cx="2520533" cy="564368"/>
          </a:xfrm>
          <a:prstGeom prst="rect">
            <a:avLst/>
          </a:prstGeom>
        </p:spPr>
      </p:pic>
      <p:pic>
        <p:nvPicPr>
          <p:cNvPr id="11" name="Grafik 10">
            <a:extLst>
              <a:ext uri="{FF2B5EF4-FFF2-40B4-BE49-F238E27FC236}">
                <a16:creationId xmlns:a16="http://schemas.microsoft.com/office/drawing/2014/main" id="{FFBC4669-4236-9CF3-4390-E41198EAC8B3}"/>
              </a:ext>
            </a:extLst>
          </p:cNvPr>
          <p:cNvPicPr>
            <a:picLocks noChangeAspect="1"/>
          </p:cNvPicPr>
          <p:nvPr/>
        </p:nvPicPr>
        <p:blipFill>
          <a:blip r:embed="rId3"/>
          <a:srcRect t="32205" b="35589"/>
          <a:stretch>
            <a:fillRect/>
          </a:stretch>
        </p:blipFill>
        <p:spPr>
          <a:xfrm>
            <a:off x="6722156" y="317586"/>
            <a:ext cx="2520533" cy="564368"/>
          </a:xfrm>
          <a:prstGeom prst="rect">
            <a:avLst/>
          </a:prstGeom>
        </p:spPr>
      </p:pic>
      <p:pic>
        <p:nvPicPr>
          <p:cNvPr id="13" name="Grafik 12">
            <a:extLst>
              <a:ext uri="{FF2B5EF4-FFF2-40B4-BE49-F238E27FC236}">
                <a16:creationId xmlns:a16="http://schemas.microsoft.com/office/drawing/2014/main" id="{E6F04FFE-0781-69F2-321D-D622299495D8}"/>
              </a:ext>
            </a:extLst>
          </p:cNvPr>
          <p:cNvPicPr>
            <a:picLocks noChangeAspect="1"/>
          </p:cNvPicPr>
          <p:nvPr/>
        </p:nvPicPr>
        <p:blipFill>
          <a:blip r:embed="rId3"/>
          <a:srcRect t="69864"/>
          <a:stretch>
            <a:fillRect/>
          </a:stretch>
        </p:blipFill>
        <p:spPr>
          <a:xfrm>
            <a:off x="9310911" y="353860"/>
            <a:ext cx="2520533" cy="528094"/>
          </a:xfrm>
          <a:prstGeom prst="rect">
            <a:avLst/>
          </a:prstGeom>
        </p:spPr>
      </p:pic>
    </p:spTree>
    <p:extLst>
      <p:ext uri="{BB962C8B-B14F-4D97-AF65-F5344CB8AC3E}">
        <p14:creationId xmlns:p14="http://schemas.microsoft.com/office/powerpoint/2010/main" val="1661468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5F2EFE-EC16-4594-1A99-41E8248D98F7}"/>
              </a:ext>
            </a:extLst>
          </p:cNvPr>
          <p:cNvSpPr txBox="1">
            <a:spLocks/>
          </p:cNvSpPr>
          <p:nvPr/>
        </p:nvSpPr>
        <p:spPr>
          <a:xfrm>
            <a:off x="395416" y="1122363"/>
            <a:ext cx="11178746" cy="780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b="1" dirty="0">
                <a:latin typeface="Avenir LT 65 Medium" panose="020B0603020000020003" pitchFamily="34" charset="0"/>
              </a:rPr>
              <a:t>Schülerzahlen Primarschule</a:t>
            </a:r>
            <a:endParaRPr lang="en-US" sz="4000" dirty="0">
              <a:latin typeface="Avenir LT 65 Medium" panose="020B0603020000020003" pitchFamily="34" charset="0"/>
            </a:endParaRPr>
          </a:p>
        </p:txBody>
      </p:sp>
      <p:graphicFrame>
        <p:nvGraphicFramePr>
          <p:cNvPr id="7" name="Tabelle 6">
            <a:extLst>
              <a:ext uri="{FF2B5EF4-FFF2-40B4-BE49-F238E27FC236}">
                <a16:creationId xmlns:a16="http://schemas.microsoft.com/office/drawing/2014/main" id="{8BD30F55-12C1-B346-1D77-DFAD7D152F31}"/>
              </a:ext>
            </a:extLst>
          </p:cNvPr>
          <p:cNvGraphicFramePr>
            <a:graphicFrameLocks noGrp="1"/>
          </p:cNvGraphicFramePr>
          <p:nvPr/>
        </p:nvGraphicFramePr>
        <p:xfrm>
          <a:off x="391751" y="1895157"/>
          <a:ext cx="8410029" cy="3291840"/>
        </p:xfrm>
        <a:graphic>
          <a:graphicData uri="http://schemas.openxmlformats.org/drawingml/2006/table">
            <a:tbl>
              <a:tblPr firstRow="1" bandRow="1">
                <a:tableStyleId>{073A0DAA-6AF3-43AB-8588-CEC1D06C72B9}</a:tableStyleId>
              </a:tblPr>
              <a:tblGrid>
                <a:gridCol w="2314028">
                  <a:extLst>
                    <a:ext uri="{9D8B030D-6E8A-4147-A177-3AD203B41FA5}">
                      <a16:colId xmlns:a16="http://schemas.microsoft.com/office/drawing/2014/main" val="2512787083"/>
                    </a:ext>
                  </a:extLst>
                </a:gridCol>
                <a:gridCol w="2513604">
                  <a:extLst>
                    <a:ext uri="{9D8B030D-6E8A-4147-A177-3AD203B41FA5}">
                      <a16:colId xmlns:a16="http://schemas.microsoft.com/office/drawing/2014/main" val="3656217739"/>
                    </a:ext>
                  </a:extLst>
                </a:gridCol>
                <a:gridCol w="2513604">
                  <a:extLst>
                    <a:ext uri="{9D8B030D-6E8A-4147-A177-3AD203B41FA5}">
                      <a16:colId xmlns:a16="http://schemas.microsoft.com/office/drawing/2014/main" val="1230692788"/>
                    </a:ext>
                  </a:extLst>
                </a:gridCol>
                <a:gridCol w="1068793">
                  <a:extLst>
                    <a:ext uri="{9D8B030D-6E8A-4147-A177-3AD203B41FA5}">
                      <a16:colId xmlns:a16="http://schemas.microsoft.com/office/drawing/2014/main" val="1453056868"/>
                    </a:ext>
                  </a:extLst>
                </a:gridCol>
              </a:tblGrid>
              <a:tr h="370840">
                <a:tc>
                  <a:txBody>
                    <a:bodyPr/>
                    <a:lstStyle/>
                    <a:p>
                      <a:r>
                        <a:rPr lang="de-CH" sz="3000" dirty="0"/>
                        <a:t>Schuljahr</a:t>
                      </a:r>
                    </a:p>
                  </a:txBody>
                  <a:tcPr/>
                </a:tc>
                <a:tc>
                  <a:txBody>
                    <a:bodyPr/>
                    <a:lstStyle/>
                    <a:p>
                      <a:pPr algn="ctr"/>
                      <a:r>
                        <a:rPr lang="de-CH" sz="3000" dirty="0" err="1"/>
                        <a:t>SuS</a:t>
                      </a:r>
                      <a:r>
                        <a:rPr lang="de-CH" sz="3000" dirty="0"/>
                        <a:t> effektiv</a:t>
                      </a:r>
                    </a:p>
                  </a:txBody>
                  <a:tcPr/>
                </a:tc>
                <a:tc>
                  <a:txBody>
                    <a:bodyPr/>
                    <a:lstStyle/>
                    <a:p>
                      <a:pPr algn="ctr"/>
                      <a:r>
                        <a:rPr lang="de-CH" sz="3000" dirty="0" err="1"/>
                        <a:t>SuS</a:t>
                      </a:r>
                      <a:r>
                        <a:rPr lang="de-CH" sz="3000" dirty="0"/>
                        <a:t> Prognose*</a:t>
                      </a:r>
                    </a:p>
                  </a:txBody>
                  <a:tcPr/>
                </a:tc>
                <a:tc>
                  <a:txBody>
                    <a:bodyPr/>
                    <a:lstStyle/>
                    <a:p>
                      <a:pPr algn="ctr"/>
                      <a:r>
                        <a:rPr lang="de-CH" sz="3000" dirty="0"/>
                        <a:t>Delta</a:t>
                      </a:r>
                    </a:p>
                  </a:txBody>
                  <a:tcPr/>
                </a:tc>
                <a:extLst>
                  <a:ext uri="{0D108BD9-81ED-4DB2-BD59-A6C34878D82A}">
                    <a16:rowId xmlns:a16="http://schemas.microsoft.com/office/drawing/2014/main" val="3475672005"/>
                  </a:ext>
                </a:extLst>
              </a:tr>
              <a:tr h="370840">
                <a:tc>
                  <a:txBody>
                    <a:bodyPr/>
                    <a:lstStyle/>
                    <a:p>
                      <a:r>
                        <a:rPr lang="de-CH" sz="3000" dirty="0"/>
                        <a:t>2022|23</a:t>
                      </a:r>
                    </a:p>
                  </a:txBody>
                  <a:tcPr/>
                </a:tc>
                <a:tc>
                  <a:txBody>
                    <a:bodyPr/>
                    <a:lstStyle/>
                    <a:p>
                      <a:pPr algn="ctr"/>
                      <a:r>
                        <a:rPr lang="de-CH" sz="3000" dirty="0"/>
                        <a:t>294</a:t>
                      </a:r>
                    </a:p>
                  </a:txBody>
                  <a:tcPr/>
                </a:tc>
                <a:tc>
                  <a:txBody>
                    <a:bodyPr/>
                    <a:lstStyle/>
                    <a:p>
                      <a:pPr algn="ctr"/>
                      <a:r>
                        <a:rPr lang="de-CH" sz="3000" dirty="0"/>
                        <a:t>294</a:t>
                      </a:r>
                    </a:p>
                  </a:txBody>
                  <a:tcPr/>
                </a:tc>
                <a:tc>
                  <a:txBody>
                    <a:bodyPr/>
                    <a:lstStyle/>
                    <a:p>
                      <a:pPr algn="ctr"/>
                      <a:r>
                        <a:rPr lang="de-CH" sz="3000" dirty="0"/>
                        <a:t>±0</a:t>
                      </a:r>
                    </a:p>
                  </a:txBody>
                  <a:tcPr/>
                </a:tc>
                <a:extLst>
                  <a:ext uri="{0D108BD9-81ED-4DB2-BD59-A6C34878D82A}">
                    <a16:rowId xmlns:a16="http://schemas.microsoft.com/office/drawing/2014/main" val="3937621901"/>
                  </a:ext>
                </a:extLst>
              </a:tr>
              <a:tr h="370840">
                <a:tc>
                  <a:txBody>
                    <a:bodyPr/>
                    <a:lstStyle/>
                    <a:p>
                      <a:r>
                        <a:rPr lang="de-CH" sz="3000" dirty="0"/>
                        <a:t>2023|24</a:t>
                      </a:r>
                    </a:p>
                  </a:txBody>
                  <a:tcPr/>
                </a:tc>
                <a:tc>
                  <a:txBody>
                    <a:bodyPr/>
                    <a:lstStyle/>
                    <a:p>
                      <a:pPr algn="ctr"/>
                      <a:r>
                        <a:rPr lang="de-CH" sz="3000" dirty="0"/>
                        <a:t>302</a:t>
                      </a:r>
                    </a:p>
                  </a:txBody>
                  <a:tcPr/>
                </a:tc>
                <a:tc>
                  <a:txBody>
                    <a:bodyPr/>
                    <a:lstStyle/>
                    <a:p>
                      <a:pPr algn="ctr"/>
                      <a:r>
                        <a:rPr lang="de-CH" sz="3000" dirty="0"/>
                        <a:t>289</a:t>
                      </a:r>
                    </a:p>
                  </a:txBody>
                  <a:tcPr/>
                </a:tc>
                <a:tc>
                  <a:txBody>
                    <a:bodyPr/>
                    <a:lstStyle/>
                    <a:p>
                      <a:pPr algn="ctr"/>
                      <a:r>
                        <a:rPr lang="de-CH" sz="3000" dirty="0"/>
                        <a:t>+13</a:t>
                      </a:r>
                    </a:p>
                  </a:txBody>
                  <a:tcPr/>
                </a:tc>
                <a:extLst>
                  <a:ext uri="{0D108BD9-81ED-4DB2-BD59-A6C34878D82A}">
                    <a16:rowId xmlns:a16="http://schemas.microsoft.com/office/drawing/2014/main" val="3318396442"/>
                  </a:ext>
                </a:extLst>
              </a:tr>
              <a:tr h="370840">
                <a:tc>
                  <a:txBody>
                    <a:bodyPr/>
                    <a:lstStyle/>
                    <a:p>
                      <a:r>
                        <a:rPr lang="de-CH" sz="3000" dirty="0"/>
                        <a:t>2024|25</a:t>
                      </a:r>
                    </a:p>
                  </a:txBody>
                  <a:tcPr/>
                </a:tc>
                <a:tc>
                  <a:txBody>
                    <a:bodyPr/>
                    <a:lstStyle/>
                    <a:p>
                      <a:pPr algn="ctr"/>
                      <a:r>
                        <a:rPr lang="de-CH" sz="3000" dirty="0"/>
                        <a:t>285</a:t>
                      </a:r>
                    </a:p>
                  </a:txBody>
                  <a:tcPr/>
                </a:tc>
                <a:tc>
                  <a:txBody>
                    <a:bodyPr/>
                    <a:lstStyle/>
                    <a:p>
                      <a:pPr algn="ctr"/>
                      <a:r>
                        <a:rPr lang="de-CH" sz="3000" dirty="0"/>
                        <a:t>279</a:t>
                      </a:r>
                    </a:p>
                  </a:txBody>
                  <a:tcPr/>
                </a:tc>
                <a:tc>
                  <a:txBody>
                    <a:bodyPr/>
                    <a:lstStyle/>
                    <a:p>
                      <a:pPr algn="ctr"/>
                      <a:r>
                        <a:rPr lang="de-CH" sz="3000" dirty="0"/>
                        <a:t>+6</a:t>
                      </a:r>
                    </a:p>
                  </a:txBody>
                  <a:tcPr/>
                </a:tc>
                <a:extLst>
                  <a:ext uri="{0D108BD9-81ED-4DB2-BD59-A6C34878D82A}">
                    <a16:rowId xmlns:a16="http://schemas.microsoft.com/office/drawing/2014/main" val="3657105070"/>
                  </a:ext>
                </a:extLst>
              </a:tr>
              <a:tr h="370840">
                <a:tc>
                  <a:txBody>
                    <a:bodyPr/>
                    <a:lstStyle/>
                    <a:p>
                      <a:r>
                        <a:rPr lang="de-CH" sz="3000" dirty="0"/>
                        <a:t>2025|26</a:t>
                      </a:r>
                    </a:p>
                  </a:txBody>
                  <a:tcPr/>
                </a:tc>
                <a:tc>
                  <a:txBody>
                    <a:bodyPr/>
                    <a:lstStyle/>
                    <a:p>
                      <a:pPr algn="ctr"/>
                      <a:r>
                        <a:rPr lang="de-CH" sz="3000" dirty="0"/>
                        <a:t>277</a:t>
                      </a:r>
                    </a:p>
                  </a:txBody>
                  <a:tcPr/>
                </a:tc>
                <a:tc>
                  <a:txBody>
                    <a:bodyPr/>
                    <a:lstStyle/>
                    <a:p>
                      <a:pPr algn="ctr"/>
                      <a:r>
                        <a:rPr lang="de-CH" sz="3000" dirty="0"/>
                        <a:t>265</a:t>
                      </a:r>
                    </a:p>
                  </a:txBody>
                  <a:tcPr/>
                </a:tc>
                <a:tc>
                  <a:txBody>
                    <a:bodyPr/>
                    <a:lstStyle/>
                    <a:p>
                      <a:pPr algn="ctr"/>
                      <a:r>
                        <a:rPr lang="de-CH" sz="3000" dirty="0"/>
                        <a:t>+12</a:t>
                      </a:r>
                    </a:p>
                  </a:txBody>
                  <a:tcPr/>
                </a:tc>
                <a:extLst>
                  <a:ext uri="{0D108BD9-81ED-4DB2-BD59-A6C34878D82A}">
                    <a16:rowId xmlns:a16="http://schemas.microsoft.com/office/drawing/2014/main" val="484622160"/>
                  </a:ext>
                </a:extLst>
              </a:tr>
              <a:tr h="370840">
                <a:tc>
                  <a:txBody>
                    <a:bodyPr/>
                    <a:lstStyle/>
                    <a:p>
                      <a:r>
                        <a:rPr lang="de-CH" sz="3000" dirty="0"/>
                        <a:t>2026|27</a:t>
                      </a:r>
                    </a:p>
                  </a:txBody>
                  <a:tcPr/>
                </a:tc>
                <a:tc>
                  <a:txBody>
                    <a:bodyPr/>
                    <a:lstStyle/>
                    <a:p>
                      <a:pPr algn="ctr"/>
                      <a:r>
                        <a:rPr lang="de-CH" sz="3000" dirty="0"/>
                        <a:t>279</a:t>
                      </a:r>
                    </a:p>
                  </a:txBody>
                  <a:tcPr/>
                </a:tc>
                <a:tc>
                  <a:txBody>
                    <a:bodyPr/>
                    <a:lstStyle/>
                    <a:p>
                      <a:pPr algn="ctr"/>
                      <a:r>
                        <a:rPr lang="de-CH" sz="3000" dirty="0"/>
                        <a:t>266</a:t>
                      </a:r>
                    </a:p>
                  </a:txBody>
                  <a:tcPr/>
                </a:tc>
                <a:tc>
                  <a:txBody>
                    <a:bodyPr/>
                    <a:lstStyle/>
                    <a:p>
                      <a:pPr algn="ctr"/>
                      <a:r>
                        <a:rPr lang="de-CH" sz="3000" dirty="0"/>
                        <a:t>+13</a:t>
                      </a:r>
                    </a:p>
                  </a:txBody>
                  <a:tcPr/>
                </a:tc>
                <a:extLst>
                  <a:ext uri="{0D108BD9-81ED-4DB2-BD59-A6C34878D82A}">
                    <a16:rowId xmlns:a16="http://schemas.microsoft.com/office/drawing/2014/main" val="53961574"/>
                  </a:ext>
                </a:extLst>
              </a:tr>
            </a:tbl>
          </a:graphicData>
        </a:graphic>
      </p:graphicFrame>
      <p:sp>
        <p:nvSpPr>
          <p:cNvPr id="8" name="Untertitel 2">
            <a:extLst>
              <a:ext uri="{FF2B5EF4-FFF2-40B4-BE49-F238E27FC236}">
                <a16:creationId xmlns:a16="http://schemas.microsoft.com/office/drawing/2014/main" id="{8E87E4BD-4C08-DC8C-A2FF-05C035E57923}"/>
              </a:ext>
            </a:extLst>
          </p:cNvPr>
          <p:cNvSpPr txBox="1">
            <a:spLocks/>
          </p:cNvSpPr>
          <p:nvPr/>
        </p:nvSpPr>
        <p:spPr>
          <a:xfrm>
            <a:off x="391751" y="5294088"/>
            <a:ext cx="5704249" cy="11934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55 Roman" panose="020B0503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55 Roman" panose="020B0503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55 Roman" panose="020B0503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7000"/>
              </a:lnSpc>
              <a:spcBef>
                <a:spcPts val="0"/>
              </a:spcBef>
              <a:buNone/>
            </a:pPr>
            <a:r>
              <a:rPr lang="de-CH" sz="3000" b="1" u="sng" dirty="0">
                <a:sym typeface="Wingdings" panose="05000000000000000000" pitchFamily="2" charset="2"/>
              </a:rPr>
              <a:t>Kindergarten</a:t>
            </a:r>
            <a:r>
              <a:rPr lang="de-CH" sz="3000" u="sng" dirty="0">
                <a:sym typeface="Wingdings" panose="05000000000000000000" pitchFamily="2" charset="2"/>
              </a:rPr>
              <a:t> Schuljahr 2026|27</a:t>
            </a:r>
          </a:p>
          <a:p>
            <a:pPr marL="0" indent="0">
              <a:lnSpc>
                <a:spcPct val="117000"/>
              </a:lnSpc>
              <a:spcBef>
                <a:spcPts val="0"/>
              </a:spcBef>
              <a:buNone/>
            </a:pPr>
            <a:r>
              <a:rPr lang="de-CH" sz="3000" dirty="0">
                <a:sym typeface="Wingdings" panose="05000000000000000000" pitchFamily="2" charset="2"/>
              </a:rPr>
              <a:t>Effektiv 93, Prognose 85, Delta +8</a:t>
            </a:r>
          </a:p>
        </p:txBody>
      </p:sp>
      <p:sp>
        <p:nvSpPr>
          <p:cNvPr id="10" name="Untertitel 2">
            <a:extLst>
              <a:ext uri="{FF2B5EF4-FFF2-40B4-BE49-F238E27FC236}">
                <a16:creationId xmlns:a16="http://schemas.microsoft.com/office/drawing/2014/main" id="{494F8BB3-3C18-3BC4-590C-7FEB5FBF2187}"/>
              </a:ext>
            </a:extLst>
          </p:cNvPr>
          <p:cNvSpPr txBox="1">
            <a:spLocks/>
          </p:cNvSpPr>
          <p:nvPr/>
        </p:nvSpPr>
        <p:spPr>
          <a:xfrm>
            <a:off x="7809427" y="64938"/>
            <a:ext cx="4382573" cy="569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55 Roman" panose="020B0503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55 Roman" panose="020B0503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55 Roman" panose="020B0503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55 Roman" panose="020B0503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7000"/>
              </a:lnSpc>
              <a:spcBef>
                <a:spcPts val="0"/>
              </a:spcBef>
              <a:buNone/>
            </a:pPr>
            <a:r>
              <a:rPr lang="de-CH" sz="3000" dirty="0">
                <a:sym typeface="Wingdings" panose="05000000000000000000" pitchFamily="2" charset="2"/>
              </a:rPr>
              <a:t>* Prognose Eckstein 2022</a:t>
            </a:r>
          </a:p>
        </p:txBody>
      </p:sp>
    </p:spTree>
    <p:extLst>
      <p:ext uri="{BB962C8B-B14F-4D97-AF65-F5344CB8AC3E}">
        <p14:creationId xmlns:p14="http://schemas.microsoft.com/office/powerpoint/2010/main" val="3586111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416" y="1122363"/>
            <a:ext cx="11178746" cy="780578"/>
          </a:xfrm>
        </p:spPr>
        <p:txBody>
          <a:bodyPr>
            <a:normAutofit fontScale="90000"/>
          </a:bodyPr>
          <a:lstStyle/>
          <a:p>
            <a:pPr algn="l"/>
            <a:r>
              <a:rPr lang="de-CH" sz="4000" b="1" dirty="0">
                <a:solidFill>
                  <a:schemeClr val="bg1">
                    <a:lumMod val="85000"/>
                  </a:schemeClr>
                </a:solidFill>
                <a:latin typeface="Avenir LT 65 Medium" panose="020B0603020000020003" pitchFamily="34" charset="0"/>
              </a:rPr>
              <a:t>Zu prüfen respektive mit Verbesserungspotential </a:t>
            </a:r>
            <a:endParaRPr lang="en-US" sz="4000" dirty="0">
              <a:solidFill>
                <a:schemeClr val="bg1">
                  <a:lumMod val="85000"/>
                </a:schemeClr>
              </a:solidFill>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34</a:t>
            </a:fld>
            <a:endParaRPr lang="en-US" dirty="0"/>
          </a:p>
        </p:txBody>
      </p:sp>
      <p:sp>
        <p:nvSpPr>
          <p:cNvPr id="8" name="Untertitel 2">
            <a:extLst>
              <a:ext uri="{FF2B5EF4-FFF2-40B4-BE49-F238E27FC236}">
                <a16:creationId xmlns:a16="http://schemas.microsoft.com/office/drawing/2014/main" id="{927B22A3-B2F5-7B3E-BD57-A524B7CA1D1F}"/>
              </a:ext>
            </a:extLst>
          </p:cNvPr>
          <p:cNvSpPr>
            <a:spLocks noGrp="1"/>
          </p:cNvSpPr>
          <p:nvPr>
            <p:ph type="subTitle" idx="1"/>
          </p:nvPr>
        </p:nvSpPr>
        <p:spPr>
          <a:xfrm>
            <a:off x="391751" y="2010032"/>
            <a:ext cx="11182411" cy="4003588"/>
          </a:xfrm>
        </p:spPr>
        <p:txBody>
          <a:bodyPr>
            <a:noAutofit/>
          </a:bodyPr>
          <a:lstStyle/>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Die geplante Dachnutzung auf der Mehrzweckhalle</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Die Sport- und Parkierungsanlagen</a:t>
            </a:r>
          </a:p>
          <a:p>
            <a:pPr marL="457200" indent="-457200" algn="l">
              <a:lnSpc>
                <a:spcPct val="117000"/>
              </a:lnSpc>
              <a:spcBef>
                <a:spcPts val="0"/>
              </a:spcBef>
              <a:buFont typeface="Arial" panose="020B0604020202020204" pitchFamily="34" charset="0"/>
              <a:buChar char="•"/>
            </a:pPr>
            <a:r>
              <a:rPr lang="de-CH" sz="3000" dirty="0">
                <a:latin typeface="Avenir LT Pro 55 Roman" panose="020B0503020203020204" pitchFamily="34" charset="0"/>
                <a:sym typeface="Wingdings" panose="05000000000000000000" pitchFamily="2" charset="2"/>
              </a:rPr>
              <a:t>Die statischen Belange hinsichtlich der Auskragung</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Die Gestaltung des Pausenareals</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Die bauökonomischen Belange</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Baustelleninstallation &amp; Werkverkehr / Abstimmung mit Kreisschule</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Pausenplatzangebot während Bauphase</a:t>
            </a:r>
          </a:p>
          <a:p>
            <a:pPr marL="457200" indent="-457200" algn="l">
              <a:lnSpc>
                <a:spcPct val="117000"/>
              </a:lnSpc>
              <a:spcBef>
                <a:spcPts val="0"/>
              </a:spcBef>
              <a:buFont typeface="Arial" panose="020B0604020202020204" pitchFamily="34" charset="0"/>
              <a:buChar char="•"/>
            </a:pPr>
            <a:r>
              <a:rPr lang="de-CH" sz="3000" dirty="0">
                <a:solidFill>
                  <a:schemeClr val="bg1">
                    <a:lumMod val="85000"/>
                  </a:schemeClr>
                </a:solidFill>
                <a:latin typeface="Avenir LT Pro 55 Roman" panose="020B0503020203020204" pitchFamily="34" charset="0"/>
                <a:sym typeface="Wingdings" panose="05000000000000000000" pitchFamily="2" charset="2"/>
              </a:rPr>
              <a:t>etc.</a:t>
            </a:r>
          </a:p>
          <a:p>
            <a:pPr marL="457200" indent="-457200" algn="l">
              <a:lnSpc>
                <a:spcPct val="117000"/>
              </a:lnSpc>
              <a:spcBef>
                <a:spcPts val="0"/>
              </a:spcBef>
              <a:buFont typeface="Arial" panose="020B0604020202020204" pitchFamily="34" charset="0"/>
              <a:buChar char="•"/>
            </a:pPr>
            <a:endParaRPr lang="de-CH" sz="3000" dirty="0">
              <a:latin typeface="Avenir LT Pro 55 Roman" panose="020B0503020203020204" pitchFamily="34" charset="0"/>
              <a:sym typeface="Wingdings" panose="05000000000000000000" pitchFamily="2" charset="2"/>
            </a:endParaRPr>
          </a:p>
        </p:txBody>
      </p:sp>
    </p:spTree>
    <p:extLst>
      <p:ext uri="{BB962C8B-B14F-4D97-AF65-F5344CB8AC3E}">
        <p14:creationId xmlns:p14="http://schemas.microsoft.com/office/powerpoint/2010/main" val="14406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35</a:t>
            </a:fld>
            <a:endParaRPr lang="en-US" dirty="0"/>
          </a:p>
        </p:txBody>
      </p:sp>
      <p:sp>
        <p:nvSpPr>
          <p:cNvPr id="7" name="Titel 1">
            <a:extLst>
              <a:ext uri="{FF2B5EF4-FFF2-40B4-BE49-F238E27FC236}">
                <a16:creationId xmlns:a16="http://schemas.microsoft.com/office/drawing/2014/main" id="{294EFC03-FA9F-BF3B-D8C7-9E27DE3D3C00}"/>
              </a:ext>
            </a:extLst>
          </p:cNvPr>
          <p:cNvSpPr>
            <a:spLocks noGrp="1"/>
          </p:cNvSpPr>
          <p:nvPr>
            <p:ph type="ctrTitle"/>
          </p:nvPr>
        </p:nvSpPr>
        <p:spPr>
          <a:xfrm>
            <a:off x="8610600" y="196850"/>
            <a:ext cx="3345180" cy="780578"/>
          </a:xfrm>
        </p:spPr>
        <p:txBody>
          <a:bodyPr>
            <a:normAutofit/>
          </a:bodyPr>
          <a:lstStyle/>
          <a:p>
            <a:pPr algn="r"/>
            <a:r>
              <a:rPr lang="de-CH" sz="4000" b="1" dirty="0">
                <a:latin typeface="Avenir LT 65 Medium" panose="020B0603020000020003" pitchFamily="34" charset="0"/>
              </a:rPr>
              <a:t>Auskragung</a:t>
            </a:r>
            <a:endParaRPr lang="en-US" sz="4000" dirty="0">
              <a:latin typeface="Avenir LT 65 Medium" panose="020B0603020000020003" pitchFamily="34" charset="0"/>
            </a:endParaRPr>
          </a:p>
        </p:txBody>
      </p:sp>
      <p:sp>
        <p:nvSpPr>
          <p:cNvPr id="4" name="Titel 1">
            <a:extLst>
              <a:ext uri="{FF2B5EF4-FFF2-40B4-BE49-F238E27FC236}">
                <a16:creationId xmlns:a16="http://schemas.microsoft.com/office/drawing/2014/main" id="{8A505EB8-7BA5-4360-15C1-DC5D430D4DBF}"/>
              </a:ext>
            </a:extLst>
          </p:cNvPr>
          <p:cNvSpPr txBox="1">
            <a:spLocks/>
          </p:cNvSpPr>
          <p:nvPr/>
        </p:nvSpPr>
        <p:spPr>
          <a:xfrm>
            <a:off x="8911590" y="5263776"/>
            <a:ext cx="2743200" cy="60591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CH" sz="3000" dirty="0">
                <a:latin typeface="Avenir LT 65 Medium" panose="020B0603020000020003" pitchFamily="34" charset="0"/>
              </a:rPr>
              <a:t>Kosten-Nutzen-Optimiert</a:t>
            </a:r>
            <a:endParaRPr lang="en-US" sz="3000" dirty="0">
              <a:latin typeface="Avenir LT 65 Medium" panose="020B0603020000020003" pitchFamily="34" charset="0"/>
            </a:endParaRPr>
          </a:p>
        </p:txBody>
      </p:sp>
      <p:sp>
        <p:nvSpPr>
          <p:cNvPr id="11" name="Titel 1">
            <a:extLst>
              <a:ext uri="{FF2B5EF4-FFF2-40B4-BE49-F238E27FC236}">
                <a16:creationId xmlns:a16="http://schemas.microsoft.com/office/drawing/2014/main" id="{EC3C9E05-AD6A-4914-90DA-6B99265E3F35}"/>
              </a:ext>
            </a:extLst>
          </p:cNvPr>
          <p:cNvSpPr txBox="1">
            <a:spLocks/>
          </p:cNvSpPr>
          <p:nvPr/>
        </p:nvSpPr>
        <p:spPr>
          <a:xfrm>
            <a:off x="9132192" y="2190518"/>
            <a:ext cx="2301996" cy="60591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de-CH" sz="3000" dirty="0">
                <a:latin typeface="Avenir LT 65 Medium" panose="020B0603020000020003" pitchFamily="34" charset="0"/>
              </a:rPr>
              <a:t>Projekt-</a:t>
            </a:r>
            <a:r>
              <a:rPr lang="de-CH" sz="3000" dirty="0" err="1">
                <a:latin typeface="Avenir LT 65 Medium" panose="020B0603020000020003" pitchFamily="34" charset="0"/>
              </a:rPr>
              <a:t>wettbe</a:t>
            </a:r>
            <a:r>
              <a:rPr lang="de-CH" sz="3000" dirty="0">
                <a:latin typeface="Avenir LT 65 Medium" panose="020B0603020000020003" pitchFamily="34" charset="0"/>
              </a:rPr>
              <a:t>-</a:t>
            </a:r>
            <a:r>
              <a:rPr lang="de-CH" sz="3000" dirty="0" err="1">
                <a:latin typeface="Avenir LT 65 Medium" panose="020B0603020000020003" pitchFamily="34" charset="0"/>
              </a:rPr>
              <a:t>werb</a:t>
            </a:r>
            <a:endParaRPr lang="en-US" sz="3000" dirty="0">
              <a:latin typeface="Avenir LT 65 Medium" panose="020B0603020000020003" pitchFamily="34" charset="0"/>
            </a:endParaRPr>
          </a:p>
        </p:txBody>
      </p:sp>
      <p:cxnSp>
        <p:nvCxnSpPr>
          <p:cNvPr id="13" name="Gerader Verbinder 12">
            <a:extLst>
              <a:ext uri="{FF2B5EF4-FFF2-40B4-BE49-F238E27FC236}">
                <a16:creationId xmlns:a16="http://schemas.microsoft.com/office/drawing/2014/main" id="{3B5E1892-BAFF-6A2F-0137-8A025FD52A0A}"/>
              </a:ext>
            </a:extLst>
          </p:cNvPr>
          <p:cNvCxnSpPr>
            <a:cxnSpLocks/>
          </p:cNvCxnSpPr>
          <p:nvPr/>
        </p:nvCxnSpPr>
        <p:spPr>
          <a:xfrm flipH="1">
            <a:off x="126124" y="3444769"/>
            <a:ext cx="1190296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90B0C166-657F-DF47-DEFF-1DDC08AF10E8}"/>
              </a:ext>
            </a:extLst>
          </p:cNvPr>
          <p:cNvPicPr>
            <a:picLocks noChangeAspect="1"/>
          </p:cNvPicPr>
          <p:nvPr/>
        </p:nvPicPr>
        <p:blipFill>
          <a:blip r:embed="rId3"/>
          <a:srcRect b="17488"/>
          <a:stretch>
            <a:fillRect/>
          </a:stretch>
        </p:blipFill>
        <p:spPr>
          <a:xfrm>
            <a:off x="317778" y="66393"/>
            <a:ext cx="7019000" cy="2928772"/>
          </a:xfrm>
          <a:prstGeom prst="rect">
            <a:avLst/>
          </a:prstGeom>
        </p:spPr>
      </p:pic>
      <p:pic>
        <p:nvPicPr>
          <p:cNvPr id="10" name="Grafik 9">
            <a:extLst>
              <a:ext uri="{FF2B5EF4-FFF2-40B4-BE49-F238E27FC236}">
                <a16:creationId xmlns:a16="http://schemas.microsoft.com/office/drawing/2014/main" id="{CE224AA2-F349-78B3-70F9-9CA992E7A577}"/>
              </a:ext>
            </a:extLst>
          </p:cNvPr>
          <p:cNvPicPr>
            <a:picLocks noChangeAspect="1"/>
          </p:cNvPicPr>
          <p:nvPr/>
        </p:nvPicPr>
        <p:blipFill>
          <a:blip r:embed="rId4"/>
          <a:stretch>
            <a:fillRect/>
          </a:stretch>
        </p:blipFill>
        <p:spPr>
          <a:xfrm>
            <a:off x="294129" y="3536437"/>
            <a:ext cx="7356232" cy="3149405"/>
          </a:xfrm>
          <a:prstGeom prst="rect">
            <a:avLst/>
          </a:prstGeom>
        </p:spPr>
      </p:pic>
    </p:spTree>
    <p:extLst>
      <p:ext uri="{BB962C8B-B14F-4D97-AF65-F5344CB8AC3E}">
        <p14:creationId xmlns:p14="http://schemas.microsoft.com/office/powerpoint/2010/main" val="1119967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rot="16200000">
            <a:off x="8780589" y="2409646"/>
            <a:ext cx="5374073" cy="780578"/>
          </a:xfrm>
        </p:spPr>
        <p:txBody>
          <a:bodyPr>
            <a:normAutofit fontScale="90000"/>
          </a:bodyPr>
          <a:lstStyle/>
          <a:p>
            <a:pPr algn="l"/>
            <a:r>
              <a:rPr lang="de-CH" sz="4000" b="1" dirty="0">
                <a:latin typeface="Avenir LT 65 Medium" panose="020B0603020000020003" pitchFamily="34" charset="0"/>
              </a:rPr>
              <a:t>Erweiterungsmöglichkeit</a:t>
            </a:r>
            <a:endParaRPr lang="en-US" sz="4000" dirty="0">
              <a:latin typeface="Avenir LT 65 Medium" panose="020B0603020000020003"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086" y="79371"/>
            <a:ext cx="3648456" cy="850392"/>
          </a:xfrm>
          <a:prstGeom prst="rect">
            <a:avLst/>
          </a:prstGeom>
        </p:spPr>
      </p:pic>
      <p:sp>
        <p:nvSpPr>
          <p:cNvPr id="6" name="Foliennummernplatzhalter 5"/>
          <p:cNvSpPr>
            <a:spLocks noGrp="1"/>
          </p:cNvSpPr>
          <p:nvPr>
            <p:ph type="sldNum" sz="quarter" idx="12"/>
          </p:nvPr>
        </p:nvSpPr>
        <p:spPr/>
        <p:txBody>
          <a:bodyPr/>
          <a:lstStyle/>
          <a:p>
            <a:fld id="{7D590E20-42AF-486B-AD8F-731154C3147B}" type="slidenum">
              <a:rPr lang="en-US" smtClean="0"/>
              <a:pPr/>
              <a:t>36</a:t>
            </a:fld>
            <a:endParaRPr lang="en-US" dirty="0"/>
          </a:p>
        </p:txBody>
      </p:sp>
      <p:sp>
        <p:nvSpPr>
          <p:cNvPr id="10" name="Rechteck 9">
            <a:extLst>
              <a:ext uri="{FF2B5EF4-FFF2-40B4-BE49-F238E27FC236}">
                <a16:creationId xmlns:a16="http://schemas.microsoft.com/office/drawing/2014/main" id="{5DE293B8-75A6-D8E4-F22F-6BC614B05BEC}"/>
              </a:ext>
            </a:extLst>
          </p:cNvPr>
          <p:cNvSpPr/>
          <p:nvPr/>
        </p:nvSpPr>
        <p:spPr>
          <a:xfrm>
            <a:off x="334086" y="79371"/>
            <a:ext cx="4055034" cy="134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793F3902-1B54-879F-65EE-B5115A3E1FEC}"/>
              </a:ext>
            </a:extLst>
          </p:cNvPr>
          <p:cNvPicPr>
            <a:picLocks noChangeAspect="1"/>
          </p:cNvPicPr>
          <p:nvPr/>
        </p:nvPicPr>
        <p:blipFill>
          <a:blip r:embed="rId4"/>
          <a:stretch>
            <a:fillRect/>
          </a:stretch>
        </p:blipFill>
        <p:spPr>
          <a:xfrm>
            <a:off x="334085" y="136525"/>
            <a:ext cx="9919799" cy="6502480"/>
          </a:xfrm>
          <a:prstGeom prst="rect">
            <a:avLst/>
          </a:prstGeom>
        </p:spPr>
      </p:pic>
    </p:spTree>
    <p:extLst>
      <p:ext uri="{BB962C8B-B14F-4D97-AF65-F5344CB8AC3E}">
        <p14:creationId xmlns:p14="http://schemas.microsoft.com/office/powerpoint/2010/main" val="2780178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37</a:t>
            </a:fld>
            <a:endParaRPr lang="en-US" dirty="0"/>
          </a:p>
        </p:txBody>
      </p:sp>
      <p:sp>
        <p:nvSpPr>
          <p:cNvPr id="13" name="Titel 1">
            <a:extLst>
              <a:ext uri="{FF2B5EF4-FFF2-40B4-BE49-F238E27FC236}">
                <a16:creationId xmlns:a16="http://schemas.microsoft.com/office/drawing/2014/main" id="{6A58E67A-77DA-B0ED-56D5-EF8A531E86D2}"/>
              </a:ext>
            </a:extLst>
          </p:cNvPr>
          <p:cNvSpPr>
            <a:spLocks noGrp="1"/>
          </p:cNvSpPr>
          <p:nvPr>
            <p:ph type="ctrTitle"/>
          </p:nvPr>
        </p:nvSpPr>
        <p:spPr>
          <a:xfrm>
            <a:off x="6096000" y="196850"/>
            <a:ext cx="5859780" cy="780578"/>
          </a:xfrm>
        </p:spPr>
        <p:txBody>
          <a:bodyPr>
            <a:normAutofit fontScale="90000"/>
          </a:bodyPr>
          <a:lstStyle/>
          <a:p>
            <a:pPr algn="r"/>
            <a:r>
              <a:rPr lang="de-CH" sz="4000" b="1" dirty="0">
                <a:latin typeface="Avenir LT 65 Medium" panose="020B0603020000020003" pitchFamily="34" charset="0"/>
              </a:rPr>
              <a:t>Grundriss Sockelgeschoss</a:t>
            </a:r>
            <a:endParaRPr lang="en-US" sz="4000" dirty="0">
              <a:latin typeface="Avenir LT 65 Medium" panose="020B0603020000020003" pitchFamily="34" charset="0"/>
            </a:endParaRPr>
          </a:p>
        </p:txBody>
      </p:sp>
      <p:pic>
        <p:nvPicPr>
          <p:cNvPr id="3" name="Grafik 2">
            <a:extLst>
              <a:ext uri="{FF2B5EF4-FFF2-40B4-BE49-F238E27FC236}">
                <a16:creationId xmlns:a16="http://schemas.microsoft.com/office/drawing/2014/main" id="{84A13EFD-3425-2457-138F-ACD92073D21F}"/>
              </a:ext>
            </a:extLst>
          </p:cNvPr>
          <p:cNvPicPr>
            <a:picLocks noChangeAspect="1"/>
          </p:cNvPicPr>
          <p:nvPr/>
        </p:nvPicPr>
        <p:blipFill>
          <a:blip r:embed="rId3"/>
          <a:stretch>
            <a:fillRect/>
          </a:stretch>
        </p:blipFill>
        <p:spPr>
          <a:xfrm>
            <a:off x="0" y="1357262"/>
            <a:ext cx="12141200" cy="5364213"/>
          </a:xfrm>
          <a:prstGeom prst="rect">
            <a:avLst/>
          </a:prstGeom>
        </p:spPr>
      </p:pic>
    </p:spTree>
    <p:extLst>
      <p:ext uri="{BB962C8B-B14F-4D97-AF65-F5344CB8AC3E}">
        <p14:creationId xmlns:p14="http://schemas.microsoft.com/office/powerpoint/2010/main" val="936300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sp>
        <p:nvSpPr>
          <p:cNvPr id="10" name="Rechteck 9">
            <a:extLst>
              <a:ext uri="{FF2B5EF4-FFF2-40B4-BE49-F238E27FC236}">
                <a16:creationId xmlns:a16="http://schemas.microsoft.com/office/drawing/2014/main" id="{E960F6A3-74BE-ED63-93B1-57662CD228F5}"/>
              </a:ext>
            </a:extLst>
          </p:cNvPr>
          <p:cNvSpPr/>
          <p:nvPr/>
        </p:nvSpPr>
        <p:spPr>
          <a:xfrm>
            <a:off x="334086" y="79371"/>
            <a:ext cx="4055034" cy="134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a:extLst>
              <a:ext uri="{FF2B5EF4-FFF2-40B4-BE49-F238E27FC236}">
                <a16:creationId xmlns:a16="http://schemas.microsoft.com/office/drawing/2014/main" id="{7A1CBFCF-F8B5-0D16-CD1B-42B2F367FB08}"/>
              </a:ext>
            </a:extLst>
          </p:cNvPr>
          <p:cNvPicPr>
            <a:picLocks noChangeAspect="1"/>
          </p:cNvPicPr>
          <p:nvPr/>
        </p:nvPicPr>
        <p:blipFill>
          <a:blip r:embed="rId3"/>
          <a:srcRect t="-2375" b="1"/>
          <a:stretch>
            <a:fillRect/>
          </a:stretch>
        </p:blipFill>
        <p:spPr>
          <a:xfrm>
            <a:off x="148074" y="0"/>
            <a:ext cx="11895851" cy="6366111"/>
          </a:xfrm>
          <a:prstGeom prst="rect">
            <a:avLst/>
          </a:prstGeom>
        </p:spPr>
      </p:pic>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38</a:t>
            </a:fld>
            <a:endParaRPr lang="en-US" dirty="0"/>
          </a:p>
        </p:txBody>
      </p:sp>
      <p:sp>
        <p:nvSpPr>
          <p:cNvPr id="13" name="Titel 1">
            <a:extLst>
              <a:ext uri="{FF2B5EF4-FFF2-40B4-BE49-F238E27FC236}">
                <a16:creationId xmlns:a16="http://schemas.microsoft.com/office/drawing/2014/main" id="{6A58E67A-77DA-B0ED-56D5-EF8A531E86D2}"/>
              </a:ext>
            </a:extLst>
          </p:cNvPr>
          <p:cNvSpPr>
            <a:spLocks noGrp="1"/>
          </p:cNvSpPr>
          <p:nvPr>
            <p:ph type="ctrTitle"/>
          </p:nvPr>
        </p:nvSpPr>
        <p:spPr>
          <a:xfrm rot="16200000">
            <a:off x="-772160" y="1629410"/>
            <a:ext cx="3055620" cy="780578"/>
          </a:xfrm>
        </p:spPr>
        <p:txBody>
          <a:bodyPr>
            <a:normAutofit fontScale="90000"/>
          </a:bodyPr>
          <a:lstStyle/>
          <a:p>
            <a:pPr algn="r"/>
            <a:r>
              <a:rPr lang="de-CH" sz="4000" b="1" dirty="0">
                <a:latin typeface="Avenir LT 65 Medium" panose="020B0603020000020003" pitchFamily="34" charset="0"/>
              </a:rPr>
              <a:t>Längsschnitt</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92012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CD23C18-4F97-C3D0-2358-FB4A8E7A2D17}"/>
              </a:ext>
            </a:extLst>
          </p:cNvPr>
          <p:cNvSpPr>
            <a:spLocks noGrp="1"/>
          </p:cNvSpPr>
          <p:nvPr>
            <p:ph idx="1"/>
          </p:nvPr>
        </p:nvSpPr>
        <p:spPr>
          <a:xfrm>
            <a:off x="540000" y="1902941"/>
            <a:ext cx="11356428" cy="4757990"/>
          </a:xfrm>
        </p:spPr>
        <p:txBody>
          <a:bodyPr>
            <a:normAutofit/>
          </a:bodyPr>
          <a:lstStyle/>
          <a:p>
            <a:pPr marL="0" indent="0">
              <a:buNone/>
            </a:pPr>
            <a:endParaRPr lang="de-DE" sz="3200" dirty="0">
              <a:sym typeface="Wingdings" panose="05000000000000000000" pitchFamily="2" charset="2"/>
            </a:endParaRPr>
          </a:p>
          <a:p>
            <a:pPr marL="0" indent="0">
              <a:buNone/>
              <a:tabLst>
                <a:tab pos="3405188" algn="l"/>
                <a:tab pos="6818313" algn="l"/>
              </a:tabLst>
            </a:pPr>
            <a:endParaRPr lang="de-DE" sz="3000" dirty="0">
              <a:sym typeface="Wingdings" panose="05000000000000000000" pitchFamily="2" charset="2"/>
            </a:endParaRPr>
          </a:p>
          <a:p>
            <a:pPr marL="0" indent="0">
              <a:buNone/>
              <a:tabLst>
                <a:tab pos="3405188" algn="l"/>
                <a:tab pos="6818313" algn="l"/>
              </a:tabLst>
            </a:pPr>
            <a:endParaRPr lang="de-DE" sz="3000" dirty="0">
              <a:sym typeface="Wingdings" panose="05000000000000000000" pitchFamily="2" charset="2"/>
            </a:endParaRPr>
          </a:p>
          <a:p>
            <a:pPr marL="0" indent="0">
              <a:buNone/>
              <a:tabLst>
                <a:tab pos="3405188" algn="l"/>
                <a:tab pos="6818313" algn="l"/>
              </a:tabLst>
            </a:pPr>
            <a:endParaRPr lang="de-DE" sz="3000" dirty="0">
              <a:sym typeface="Wingdings" panose="05000000000000000000" pitchFamily="2" charset="2"/>
            </a:endParaRPr>
          </a:p>
          <a:p>
            <a:pPr marL="0" indent="0">
              <a:buNone/>
              <a:tabLst>
                <a:tab pos="3405188" algn="l"/>
                <a:tab pos="6818313" algn="l"/>
              </a:tabLst>
            </a:pPr>
            <a:endParaRPr lang="de-DE" sz="4000" dirty="0">
              <a:sym typeface="Wingdings" panose="05000000000000000000" pitchFamily="2" charset="2"/>
            </a:endParaRPr>
          </a:p>
          <a:p>
            <a:pPr marL="0" indent="0">
              <a:buNone/>
              <a:tabLst>
                <a:tab pos="3679825" algn="l"/>
                <a:tab pos="7351713" algn="l"/>
              </a:tabLst>
            </a:pPr>
            <a:r>
              <a:rPr lang="de-DE" sz="3200" dirty="0">
                <a:sym typeface="Wingdings" panose="05000000000000000000" pitchFamily="2" charset="2"/>
              </a:rPr>
              <a:t>Schule </a:t>
            </a:r>
            <a:r>
              <a:rPr lang="de-DE" sz="3200" dirty="0" err="1">
                <a:sym typeface="Wingdings" panose="05000000000000000000" pitchFamily="2" charset="2"/>
              </a:rPr>
              <a:t>Muoshof</a:t>
            </a:r>
            <a:r>
              <a:rPr lang="de-DE" sz="3200" dirty="0">
                <a:sym typeface="Wingdings" panose="05000000000000000000" pitchFamily="2" charset="2"/>
              </a:rPr>
              <a:t>	Schulhaus Dorf	Schule Gutenbrunnen</a:t>
            </a:r>
          </a:p>
          <a:p>
            <a:pPr marL="0" indent="0">
              <a:buNone/>
              <a:tabLst>
                <a:tab pos="3679825" algn="l"/>
                <a:tab pos="7351713" algn="l"/>
              </a:tabLst>
            </a:pPr>
            <a:r>
              <a:rPr lang="de-DE" sz="3200" dirty="0">
                <a:sym typeface="Wingdings" panose="05000000000000000000" pitchFamily="2" charset="2"/>
              </a:rPr>
              <a:t>Malters (2023-25)	Root (2024-27) 	Schübelbach (2026-28)</a:t>
            </a:r>
          </a:p>
          <a:p>
            <a:pPr marL="0" indent="0">
              <a:buNone/>
              <a:tabLst>
                <a:tab pos="3679825" algn="l"/>
                <a:tab pos="7351713" algn="l"/>
              </a:tabLst>
            </a:pPr>
            <a:r>
              <a:rPr lang="de-DE" sz="3200" dirty="0">
                <a:sym typeface="Wingdings" panose="05000000000000000000" pitchFamily="2" charset="2"/>
              </a:rPr>
              <a:t>CHF 20.8 </a:t>
            </a:r>
            <a:r>
              <a:rPr lang="de-DE" sz="3200" dirty="0" err="1">
                <a:sym typeface="Wingdings" panose="05000000000000000000" pitchFamily="2" charset="2"/>
              </a:rPr>
              <a:t>Mio</a:t>
            </a:r>
            <a:r>
              <a:rPr lang="de-DE" sz="3200" dirty="0">
                <a:sym typeface="Wingdings" panose="05000000000000000000" pitchFamily="2" charset="2"/>
              </a:rPr>
              <a:t>	CHF 27.5 </a:t>
            </a:r>
            <a:r>
              <a:rPr lang="de-DE" sz="3200" dirty="0" err="1">
                <a:sym typeface="Wingdings" panose="05000000000000000000" pitchFamily="2" charset="2"/>
              </a:rPr>
              <a:t>Mio</a:t>
            </a:r>
            <a:r>
              <a:rPr lang="de-DE" sz="3200" dirty="0">
                <a:sym typeface="Wingdings" panose="05000000000000000000" pitchFamily="2" charset="2"/>
              </a:rPr>
              <a:t>	CHF 43.8 </a:t>
            </a:r>
            <a:r>
              <a:rPr lang="de-DE" sz="3200" dirty="0" err="1">
                <a:sym typeface="Wingdings" panose="05000000000000000000" pitchFamily="2" charset="2"/>
              </a:rPr>
              <a:t>Mio</a:t>
            </a:r>
            <a:endParaRPr lang="de-CH" sz="3200" dirty="0">
              <a:sym typeface="Wingdings" panose="05000000000000000000" pitchFamily="2" charset="2"/>
            </a:endParaRPr>
          </a:p>
          <a:p>
            <a:pPr marL="0" indent="0">
              <a:buNone/>
            </a:pPr>
            <a:endParaRPr lang="de-DE" sz="3200" dirty="0"/>
          </a:p>
          <a:p>
            <a:pPr marL="0" indent="0">
              <a:buNone/>
            </a:pPr>
            <a:endParaRPr lang="de-DE" sz="3200" dirty="0"/>
          </a:p>
          <a:p>
            <a:pPr marL="0" indent="0">
              <a:buNone/>
            </a:pPr>
            <a:endParaRPr lang="de-DE" sz="3200" dirty="0"/>
          </a:p>
          <a:p>
            <a:endParaRPr lang="de-DE" dirty="0"/>
          </a:p>
        </p:txBody>
      </p:sp>
      <p:sp>
        <p:nvSpPr>
          <p:cNvPr id="4" name="Foliennummernplatzhalter 3">
            <a:extLst>
              <a:ext uri="{FF2B5EF4-FFF2-40B4-BE49-F238E27FC236}">
                <a16:creationId xmlns:a16="http://schemas.microsoft.com/office/drawing/2014/main" id="{58F25944-5975-0D67-D91B-849B276C9D03}"/>
              </a:ext>
            </a:extLst>
          </p:cNvPr>
          <p:cNvSpPr>
            <a:spLocks noGrp="1"/>
          </p:cNvSpPr>
          <p:nvPr>
            <p:ph type="sldNum" sz="quarter" idx="12"/>
          </p:nvPr>
        </p:nvSpPr>
        <p:spPr/>
        <p:txBody>
          <a:bodyPr/>
          <a:lstStyle/>
          <a:p>
            <a:fld id="{20384194-DF87-4380-988D-0B2F5E2FB0EB}" type="slidenum">
              <a:rPr lang="en-US" smtClean="0"/>
              <a:t>4</a:t>
            </a:fld>
            <a:endParaRPr lang="en-US" dirty="0"/>
          </a:p>
        </p:txBody>
      </p:sp>
      <p:pic>
        <p:nvPicPr>
          <p:cNvPr id="6" name="Grafik 5">
            <a:extLst>
              <a:ext uri="{FF2B5EF4-FFF2-40B4-BE49-F238E27FC236}">
                <a16:creationId xmlns:a16="http://schemas.microsoft.com/office/drawing/2014/main" id="{5AA2B6AB-5ED4-D623-59DD-E5D20D0A69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00" y="1859582"/>
            <a:ext cx="3420000" cy="2730117"/>
          </a:xfrm>
          <a:prstGeom prst="rect">
            <a:avLst/>
          </a:prstGeom>
        </p:spPr>
      </p:pic>
      <p:pic>
        <p:nvPicPr>
          <p:cNvPr id="8" name="Grafik 7">
            <a:extLst>
              <a:ext uri="{FF2B5EF4-FFF2-40B4-BE49-F238E27FC236}">
                <a16:creationId xmlns:a16="http://schemas.microsoft.com/office/drawing/2014/main" id="{0DB6CF19-D9FE-5F08-0A08-B98E4247DE64}"/>
              </a:ext>
            </a:extLst>
          </p:cNvPr>
          <p:cNvPicPr>
            <a:picLocks noChangeAspect="1"/>
          </p:cNvPicPr>
          <p:nvPr/>
        </p:nvPicPr>
        <p:blipFill>
          <a:blip r:embed="rId4">
            <a:extLst>
              <a:ext uri="{28A0092B-C50C-407E-A947-70E740481C1C}">
                <a14:useLocalDpi xmlns:a14="http://schemas.microsoft.com/office/drawing/2010/main" val="0"/>
              </a:ext>
            </a:extLst>
          </a:blip>
          <a:srcRect l="17740" t="21136" r="8768" b="20198"/>
          <a:stretch>
            <a:fillRect/>
          </a:stretch>
        </p:blipFill>
        <p:spPr>
          <a:xfrm>
            <a:off x="7992000" y="1859582"/>
            <a:ext cx="3420000" cy="2730118"/>
          </a:xfrm>
          <a:prstGeom prst="rect">
            <a:avLst/>
          </a:prstGeom>
        </p:spPr>
      </p:pic>
      <p:pic>
        <p:nvPicPr>
          <p:cNvPr id="11" name="Grafik 10">
            <a:extLst>
              <a:ext uri="{FF2B5EF4-FFF2-40B4-BE49-F238E27FC236}">
                <a16:creationId xmlns:a16="http://schemas.microsoft.com/office/drawing/2014/main" id="{4F5F1206-B1D1-2E42-8AE0-368920CDB6CA}"/>
              </a:ext>
            </a:extLst>
          </p:cNvPr>
          <p:cNvPicPr>
            <a:picLocks noChangeAspect="1"/>
          </p:cNvPicPr>
          <p:nvPr/>
        </p:nvPicPr>
        <p:blipFill>
          <a:blip r:embed="rId5" cstate="print">
            <a:extLst>
              <a:ext uri="{28A0092B-C50C-407E-A947-70E740481C1C}">
                <a14:useLocalDpi xmlns:a14="http://schemas.microsoft.com/office/drawing/2010/main" val="0"/>
              </a:ext>
            </a:extLst>
          </a:blip>
          <a:srcRect l="5178" r="11076"/>
          <a:stretch>
            <a:fillRect/>
          </a:stretch>
        </p:blipFill>
        <p:spPr>
          <a:xfrm>
            <a:off x="4320000" y="1859581"/>
            <a:ext cx="3420000" cy="2730118"/>
          </a:xfrm>
          <a:prstGeom prst="rect">
            <a:avLst/>
          </a:prstGeom>
        </p:spPr>
      </p:pic>
      <p:sp>
        <p:nvSpPr>
          <p:cNvPr id="5" name="Titel 1">
            <a:extLst>
              <a:ext uri="{FF2B5EF4-FFF2-40B4-BE49-F238E27FC236}">
                <a16:creationId xmlns:a16="http://schemas.microsoft.com/office/drawing/2014/main" id="{EFFE9FCE-33E1-C552-3BFD-DEAC32A07071}"/>
              </a:ext>
            </a:extLst>
          </p:cNvPr>
          <p:cNvSpPr txBox="1">
            <a:spLocks/>
          </p:cNvSpPr>
          <p:nvPr/>
        </p:nvSpPr>
        <p:spPr>
          <a:xfrm>
            <a:off x="395416" y="1122363"/>
            <a:ext cx="11178746" cy="7805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4000" b="1" dirty="0">
                <a:latin typeface="Avenir LT 65 Medium" panose="020B0603020000020003" pitchFamily="34" charset="0"/>
              </a:rPr>
              <a:t>Referenzen </a:t>
            </a:r>
            <a:r>
              <a:rPr lang="de-DE" sz="4000" b="1" dirty="0">
                <a:latin typeface="Avenir LT 65 Medium" panose="020B0603020000020003" pitchFamily="34" charset="0"/>
              </a:rPr>
              <a:t>Schulbauten</a:t>
            </a:r>
            <a:endParaRPr lang="en-US" sz="4000" b="1" dirty="0">
              <a:latin typeface="Avenir LT 65 Medium" panose="020B0603020000020003" pitchFamily="34" charset="0"/>
            </a:endParaRPr>
          </a:p>
        </p:txBody>
      </p:sp>
    </p:spTree>
    <p:extLst>
      <p:ext uri="{BB962C8B-B14F-4D97-AF65-F5344CB8AC3E}">
        <p14:creationId xmlns:p14="http://schemas.microsoft.com/office/powerpoint/2010/main" val="1458880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F9C32DC3-0CDB-1529-34B4-D0F81B663438}"/>
              </a:ext>
            </a:extLst>
          </p:cNvPr>
          <p:cNvPicPr>
            <a:picLocks noChangeAspect="1"/>
          </p:cNvPicPr>
          <p:nvPr/>
        </p:nvPicPr>
        <p:blipFill>
          <a:blip r:embed="rId3" cstate="print">
            <a:extLst>
              <a:ext uri="{28A0092B-C50C-407E-A947-70E740481C1C}">
                <a14:useLocalDpi xmlns:a14="http://schemas.microsoft.com/office/drawing/2010/main" val="0"/>
              </a:ext>
            </a:extLst>
          </a:blip>
          <a:srcRect b="12997"/>
          <a:stretch>
            <a:fillRect/>
          </a:stretch>
        </p:blipFill>
        <p:spPr>
          <a:xfrm>
            <a:off x="0" y="0"/>
            <a:ext cx="12192000" cy="6858000"/>
          </a:xfrm>
          <a:prstGeom prst="rect">
            <a:avLst/>
          </a:prstGeom>
        </p:spPr>
      </p:pic>
      <p:sp>
        <p:nvSpPr>
          <p:cNvPr id="12" name="Rechteck 11">
            <a:extLst>
              <a:ext uri="{FF2B5EF4-FFF2-40B4-BE49-F238E27FC236}">
                <a16:creationId xmlns:a16="http://schemas.microsoft.com/office/drawing/2014/main" id="{E3E2BF2F-829C-CA5D-4AB7-80AD3B4CE4CD}"/>
              </a:ext>
            </a:extLst>
          </p:cNvPr>
          <p:cNvSpPr/>
          <p:nvPr/>
        </p:nvSpPr>
        <p:spPr>
          <a:xfrm>
            <a:off x="5486400" y="3793127"/>
            <a:ext cx="2301240" cy="7825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Foliennummernplatzhalter 5"/>
          <p:cNvSpPr>
            <a:spLocks noGrp="1"/>
          </p:cNvSpPr>
          <p:nvPr>
            <p:ph type="sldNum" sz="quarter" idx="12"/>
          </p:nvPr>
        </p:nvSpPr>
        <p:spPr/>
        <p:txBody>
          <a:bodyPr/>
          <a:lstStyle/>
          <a:p>
            <a:fld id="{7D590E20-42AF-486B-AD8F-731154C3147B}" type="slidenum">
              <a:rPr lang="en-US" smtClean="0"/>
              <a:pPr/>
              <a:t>5</a:t>
            </a:fld>
            <a:endParaRPr lang="en-US" dirty="0"/>
          </a:p>
        </p:txBody>
      </p:sp>
      <p:sp>
        <p:nvSpPr>
          <p:cNvPr id="2" name="Textfeld 1">
            <a:extLst>
              <a:ext uri="{FF2B5EF4-FFF2-40B4-BE49-F238E27FC236}">
                <a16:creationId xmlns:a16="http://schemas.microsoft.com/office/drawing/2014/main" id="{95972326-29C8-7734-EF07-932C6472D279}"/>
              </a:ext>
            </a:extLst>
          </p:cNvPr>
          <p:cNvSpPr txBox="1"/>
          <p:nvPr/>
        </p:nvSpPr>
        <p:spPr>
          <a:xfrm>
            <a:off x="4172430" y="2005532"/>
            <a:ext cx="1144921" cy="646331"/>
          </a:xfrm>
          <a:prstGeom prst="rect">
            <a:avLst/>
          </a:prstGeom>
          <a:noFill/>
        </p:spPr>
        <p:txBody>
          <a:bodyPr wrap="square" rtlCol="0">
            <a:spAutoFit/>
          </a:bodyPr>
          <a:lstStyle/>
          <a:p>
            <a:r>
              <a:rPr lang="de-CH" dirty="0"/>
              <a:t>Aula / Bibliothek</a:t>
            </a:r>
          </a:p>
        </p:txBody>
      </p:sp>
      <p:sp>
        <p:nvSpPr>
          <p:cNvPr id="3" name="Textfeld 2">
            <a:extLst>
              <a:ext uri="{FF2B5EF4-FFF2-40B4-BE49-F238E27FC236}">
                <a16:creationId xmlns:a16="http://schemas.microsoft.com/office/drawing/2014/main" id="{CEC56133-7942-BF30-14B6-D2E3BBE92849}"/>
              </a:ext>
            </a:extLst>
          </p:cNvPr>
          <p:cNvSpPr txBox="1"/>
          <p:nvPr/>
        </p:nvSpPr>
        <p:spPr>
          <a:xfrm>
            <a:off x="5747657" y="2912248"/>
            <a:ext cx="1828800" cy="369332"/>
          </a:xfrm>
          <a:prstGeom prst="rect">
            <a:avLst/>
          </a:prstGeom>
          <a:noFill/>
        </p:spPr>
        <p:txBody>
          <a:bodyPr wrap="square" rtlCol="0">
            <a:spAutoFit/>
          </a:bodyPr>
          <a:lstStyle/>
          <a:p>
            <a:r>
              <a:rPr lang="de-CH" dirty="0"/>
              <a:t>Schulhausneubau</a:t>
            </a:r>
          </a:p>
        </p:txBody>
      </p:sp>
      <p:sp>
        <p:nvSpPr>
          <p:cNvPr id="4" name="Textfeld 3">
            <a:extLst>
              <a:ext uri="{FF2B5EF4-FFF2-40B4-BE49-F238E27FC236}">
                <a16:creationId xmlns:a16="http://schemas.microsoft.com/office/drawing/2014/main" id="{F7F440F2-E2B4-764F-9CD9-86D4D2FDDCA6}"/>
              </a:ext>
            </a:extLst>
          </p:cNvPr>
          <p:cNvSpPr txBox="1"/>
          <p:nvPr/>
        </p:nvSpPr>
        <p:spPr>
          <a:xfrm>
            <a:off x="5747657" y="4011065"/>
            <a:ext cx="1828800" cy="553998"/>
          </a:xfrm>
          <a:prstGeom prst="rect">
            <a:avLst/>
          </a:prstGeom>
          <a:noFill/>
        </p:spPr>
        <p:txBody>
          <a:bodyPr wrap="square" rtlCol="0">
            <a:spAutoFit/>
          </a:bodyPr>
          <a:lstStyle/>
          <a:p>
            <a:pPr algn="ctr"/>
            <a:r>
              <a:rPr lang="de-CH" dirty="0"/>
              <a:t>Mehrzweckhalle</a:t>
            </a:r>
          </a:p>
          <a:p>
            <a:pPr algn="ctr"/>
            <a:r>
              <a:rPr lang="de-CH" sz="1200" dirty="0"/>
              <a:t>(ohne Dachnutzung)</a:t>
            </a:r>
          </a:p>
        </p:txBody>
      </p:sp>
      <p:sp>
        <p:nvSpPr>
          <p:cNvPr id="5" name="Textfeld 4">
            <a:extLst>
              <a:ext uri="{FF2B5EF4-FFF2-40B4-BE49-F238E27FC236}">
                <a16:creationId xmlns:a16="http://schemas.microsoft.com/office/drawing/2014/main" id="{08FE4690-AAC3-BD82-D176-3664FB7423A6}"/>
              </a:ext>
            </a:extLst>
          </p:cNvPr>
          <p:cNvSpPr txBox="1"/>
          <p:nvPr/>
        </p:nvSpPr>
        <p:spPr>
          <a:xfrm rot="16200000">
            <a:off x="7999596" y="3855338"/>
            <a:ext cx="1222009" cy="369332"/>
          </a:xfrm>
          <a:prstGeom prst="rect">
            <a:avLst/>
          </a:prstGeom>
          <a:noFill/>
        </p:spPr>
        <p:txBody>
          <a:bodyPr wrap="square" rtlCol="0">
            <a:spAutoFit/>
          </a:bodyPr>
          <a:lstStyle/>
          <a:p>
            <a:r>
              <a:rPr lang="de-CH" dirty="0"/>
              <a:t>Turnhalle 4</a:t>
            </a:r>
          </a:p>
        </p:txBody>
      </p:sp>
      <p:sp>
        <p:nvSpPr>
          <p:cNvPr id="7" name="Textfeld 6">
            <a:extLst>
              <a:ext uri="{FF2B5EF4-FFF2-40B4-BE49-F238E27FC236}">
                <a16:creationId xmlns:a16="http://schemas.microsoft.com/office/drawing/2014/main" id="{5821368A-F36B-CFDA-3F6C-45963B9CDCDB}"/>
              </a:ext>
            </a:extLst>
          </p:cNvPr>
          <p:cNvSpPr txBox="1"/>
          <p:nvPr/>
        </p:nvSpPr>
        <p:spPr>
          <a:xfrm>
            <a:off x="3923981" y="4206387"/>
            <a:ext cx="1132113" cy="369332"/>
          </a:xfrm>
          <a:prstGeom prst="rect">
            <a:avLst/>
          </a:prstGeom>
          <a:noFill/>
        </p:spPr>
        <p:txBody>
          <a:bodyPr wrap="square" rtlCol="0">
            <a:spAutoFit/>
          </a:bodyPr>
          <a:lstStyle/>
          <a:p>
            <a:r>
              <a:rPr lang="de-CH" dirty="0"/>
              <a:t>Annexbau</a:t>
            </a:r>
          </a:p>
        </p:txBody>
      </p:sp>
      <p:sp>
        <p:nvSpPr>
          <p:cNvPr id="8" name="Textfeld 7">
            <a:extLst>
              <a:ext uri="{FF2B5EF4-FFF2-40B4-BE49-F238E27FC236}">
                <a16:creationId xmlns:a16="http://schemas.microsoft.com/office/drawing/2014/main" id="{C7984915-4FFA-B4BA-04CD-FB20B24BFB5D}"/>
              </a:ext>
            </a:extLst>
          </p:cNvPr>
          <p:cNvSpPr txBox="1"/>
          <p:nvPr/>
        </p:nvSpPr>
        <p:spPr>
          <a:xfrm>
            <a:off x="6662057" y="2144031"/>
            <a:ext cx="1335738" cy="369332"/>
          </a:xfrm>
          <a:prstGeom prst="rect">
            <a:avLst/>
          </a:prstGeom>
          <a:noFill/>
        </p:spPr>
        <p:txBody>
          <a:bodyPr wrap="square" rtlCol="0">
            <a:spAutoFit/>
          </a:bodyPr>
          <a:lstStyle/>
          <a:p>
            <a:r>
              <a:rPr lang="de-CH" dirty="0"/>
              <a:t>Pausenareal</a:t>
            </a:r>
          </a:p>
        </p:txBody>
      </p:sp>
      <p:sp>
        <p:nvSpPr>
          <p:cNvPr id="9" name="Textfeld 8">
            <a:extLst>
              <a:ext uri="{FF2B5EF4-FFF2-40B4-BE49-F238E27FC236}">
                <a16:creationId xmlns:a16="http://schemas.microsoft.com/office/drawing/2014/main" id="{1C4E7325-453D-D703-DED5-BEAE59572C97}"/>
              </a:ext>
            </a:extLst>
          </p:cNvPr>
          <p:cNvSpPr txBox="1"/>
          <p:nvPr/>
        </p:nvSpPr>
        <p:spPr>
          <a:xfrm>
            <a:off x="4270400" y="3146796"/>
            <a:ext cx="948980" cy="646331"/>
          </a:xfrm>
          <a:prstGeom prst="rect">
            <a:avLst/>
          </a:prstGeom>
          <a:noFill/>
        </p:spPr>
        <p:txBody>
          <a:bodyPr wrap="square" rtlCol="0">
            <a:spAutoFit/>
          </a:bodyPr>
          <a:lstStyle/>
          <a:p>
            <a:r>
              <a:rPr lang="de-CH" dirty="0"/>
              <a:t>Pausen-areal</a:t>
            </a:r>
          </a:p>
        </p:txBody>
      </p:sp>
      <p:sp>
        <p:nvSpPr>
          <p:cNvPr id="11" name="Textfeld 10">
            <a:extLst>
              <a:ext uri="{FF2B5EF4-FFF2-40B4-BE49-F238E27FC236}">
                <a16:creationId xmlns:a16="http://schemas.microsoft.com/office/drawing/2014/main" id="{618D42C0-A6A7-502F-CA6A-0BF77AC7E1A4}"/>
              </a:ext>
            </a:extLst>
          </p:cNvPr>
          <p:cNvSpPr txBox="1"/>
          <p:nvPr/>
        </p:nvSpPr>
        <p:spPr>
          <a:xfrm rot="18900000">
            <a:off x="1425261" y="5543054"/>
            <a:ext cx="1424955" cy="646331"/>
          </a:xfrm>
          <a:prstGeom prst="rect">
            <a:avLst/>
          </a:prstGeom>
          <a:noFill/>
        </p:spPr>
        <p:txBody>
          <a:bodyPr wrap="square" rtlCol="0">
            <a:spAutoFit/>
          </a:bodyPr>
          <a:lstStyle/>
          <a:p>
            <a:r>
              <a:rPr lang="de-CH" dirty="0"/>
              <a:t>Sportanlagen</a:t>
            </a:r>
          </a:p>
          <a:p>
            <a:r>
              <a:rPr lang="de-CH" dirty="0"/>
              <a:t>&amp; Parkierung</a:t>
            </a:r>
          </a:p>
        </p:txBody>
      </p:sp>
    </p:spTree>
    <p:extLst>
      <p:ext uri="{BB962C8B-B14F-4D97-AF65-F5344CB8AC3E}">
        <p14:creationId xmlns:p14="http://schemas.microsoft.com/office/powerpoint/2010/main" val="2977452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E0CD15B-440F-1E59-24DE-0FBCE5521316}"/>
              </a:ext>
            </a:extLst>
          </p:cNvPr>
          <p:cNvPicPr>
            <a:picLocks noChangeAspect="1"/>
          </p:cNvPicPr>
          <p:nvPr/>
        </p:nvPicPr>
        <p:blipFill>
          <a:blip r:embed="rId3"/>
          <a:stretch>
            <a:fillRect/>
          </a:stretch>
        </p:blipFill>
        <p:spPr>
          <a:xfrm>
            <a:off x="0" y="203299"/>
            <a:ext cx="12192000" cy="6709812"/>
          </a:xfrm>
          <a:prstGeom prst="rect">
            <a:avLst/>
          </a:prstGeom>
        </p:spPr>
      </p:pic>
      <p:sp>
        <p:nvSpPr>
          <p:cNvPr id="9" name="Rechteck 8">
            <a:extLst>
              <a:ext uri="{FF2B5EF4-FFF2-40B4-BE49-F238E27FC236}">
                <a16:creationId xmlns:a16="http://schemas.microsoft.com/office/drawing/2014/main" id="{369E74B1-DCD4-E941-2B01-2E14F92AB84D}"/>
              </a:ext>
            </a:extLst>
          </p:cNvPr>
          <p:cNvSpPr/>
          <p:nvPr/>
        </p:nvSpPr>
        <p:spPr>
          <a:xfrm>
            <a:off x="4753304" y="4303986"/>
            <a:ext cx="4240924" cy="15272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Foliennummernplatzhalter 5"/>
          <p:cNvSpPr>
            <a:spLocks noGrp="1"/>
          </p:cNvSpPr>
          <p:nvPr>
            <p:ph type="sldNum" sz="quarter" idx="12"/>
          </p:nvPr>
        </p:nvSpPr>
        <p:spPr/>
        <p:txBody>
          <a:bodyPr/>
          <a:lstStyle/>
          <a:p>
            <a:fld id="{7D590E20-42AF-486B-AD8F-731154C3147B}" type="slidenum">
              <a:rPr lang="en-US" smtClean="0"/>
              <a:pPr/>
              <a:t>6</a:t>
            </a:fld>
            <a:endParaRPr lang="en-US" dirty="0"/>
          </a:p>
        </p:txBody>
      </p:sp>
      <p:sp>
        <p:nvSpPr>
          <p:cNvPr id="2" name="Textfeld 1">
            <a:extLst>
              <a:ext uri="{FF2B5EF4-FFF2-40B4-BE49-F238E27FC236}">
                <a16:creationId xmlns:a16="http://schemas.microsoft.com/office/drawing/2014/main" id="{95972326-29C8-7734-EF07-932C6472D279}"/>
              </a:ext>
            </a:extLst>
          </p:cNvPr>
          <p:cNvSpPr txBox="1"/>
          <p:nvPr/>
        </p:nvSpPr>
        <p:spPr>
          <a:xfrm>
            <a:off x="2389734" y="751538"/>
            <a:ext cx="1798064" cy="1015663"/>
          </a:xfrm>
          <a:prstGeom prst="rect">
            <a:avLst/>
          </a:prstGeom>
          <a:noFill/>
        </p:spPr>
        <p:txBody>
          <a:bodyPr wrap="square" rtlCol="0">
            <a:spAutoFit/>
          </a:bodyPr>
          <a:lstStyle/>
          <a:p>
            <a:r>
              <a:rPr lang="de-CH" sz="3000" dirty="0"/>
              <a:t>Aula / Bibliothek</a:t>
            </a:r>
          </a:p>
        </p:txBody>
      </p:sp>
      <p:sp>
        <p:nvSpPr>
          <p:cNvPr id="3" name="Textfeld 2">
            <a:extLst>
              <a:ext uri="{FF2B5EF4-FFF2-40B4-BE49-F238E27FC236}">
                <a16:creationId xmlns:a16="http://schemas.microsoft.com/office/drawing/2014/main" id="{CEC56133-7942-BF30-14B6-D2E3BBE92849}"/>
              </a:ext>
            </a:extLst>
          </p:cNvPr>
          <p:cNvSpPr txBox="1"/>
          <p:nvPr/>
        </p:nvSpPr>
        <p:spPr>
          <a:xfrm>
            <a:off x="4825574" y="2544617"/>
            <a:ext cx="1828800" cy="553998"/>
          </a:xfrm>
          <a:prstGeom prst="rect">
            <a:avLst/>
          </a:prstGeom>
          <a:solidFill>
            <a:schemeClr val="bg1"/>
          </a:solidFill>
        </p:spPr>
        <p:txBody>
          <a:bodyPr wrap="square" rtlCol="0">
            <a:spAutoFit/>
          </a:bodyPr>
          <a:lstStyle/>
          <a:p>
            <a:r>
              <a:rPr lang="de-CH" sz="3000" dirty="0"/>
              <a:t>Schulhaus</a:t>
            </a:r>
          </a:p>
        </p:txBody>
      </p:sp>
      <p:sp>
        <p:nvSpPr>
          <p:cNvPr id="4" name="Textfeld 3">
            <a:extLst>
              <a:ext uri="{FF2B5EF4-FFF2-40B4-BE49-F238E27FC236}">
                <a16:creationId xmlns:a16="http://schemas.microsoft.com/office/drawing/2014/main" id="{F7F440F2-E2B4-764F-9CD9-86D4D2FDDCA6}"/>
              </a:ext>
            </a:extLst>
          </p:cNvPr>
          <p:cNvSpPr txBox="1"/>
          <p:nvPr/>
        </p:nvSpPr>
        <p:spPr>
          <a:xfrm>
            <a:off x="4664207" y="4244227"/>
            <a:ext cx="2973721" cy="861774"/>
          </a:xfrm>
          <a:prstGeom prst="rect">
            <a:avLst/>
          </a:prstGeom>
          <a:noFill/>
        </p:spPr>
        <p:txBody>
          <a:bodyPr wrap="square" rtlCol="0">
            <a:spAutoFit/>
          </a:bodyPr>
          <a:lstStyle/>
          <a:p>
            <a:r>
              <a:rPr lang="de-CH" sz="3000" dirty="0"/>
              <a:t>Mehrzweckhalle</a:t>
            </a:r>
          </a:p>
          <a:p>
            <a:r>
              <a:rPr lang="de-CH" sz="2000" dirty="0"/>
              <a:t>(ohne Dachnutzung)</a:t>
            </a:r>
          </a:p>
        </p:txBody>
      </p:sp>
      <p:sp>
        <p:nvSpPr>
          <p:cNvPr id="5" name="Textfeld 4">
            <a:extLst>
              <a:ext uri="{FF2B5EF4-FFF2-40B4-BE49-F238E27FC236}">
                <a16:creationId xmlns:a16="http://schemas.microsoft.com/office/drawing/2014/main" id="{08FE4690-AAC3-BD82-D176-3664FB7423A6}"/>
              </a:ext>
            </a:extLst>
          </p:cNvPr>
          <p:cNvSpPr txBox="1"/>
          <p:nvPr/>
        </p:nvSpPr>
        <p:spPr>
          <a:xfrm rot="16200000">
            <a:off x="9219452" y="4527926"/>
            <a:ext cx="1941185" cy="553998"/>
          </a:xfrm>
          <a:prstGeom prst="rect">
            <a:avLst/>
          </a:prstGeom>
          <a:noFill/>
        </p:spPr>
        <p:txBody>
          <a:bodyPr wrap="square" rtlCol="0">
            <a:spAutoFit/>
          </a:bodyPr>
          <a:lstStyle/>
          <a:p>
            <a:r>
              <a:rPr lang="de-CH" sz="3000" dirty="0"/>
              <a:t>Turnhalle 4</a:t>
            </a:r>
          </a:p>
        </p:txBody>
      </p:sp>
      <p:sp>
        <p:nvSpPr>
          <p:cNvPr id="7" name="Textfeld 6">
            <a:extLst>
              <a:ext uri="{FF2B5EF4-FFF2-40B4-BE49-F238E27FC236}">
                <a16:creationId xmlns:a16="http://schemas.microsoft.com/office/drawing/2014/main" id="{5821368A-F36B-CFDA-3F6C-45963B9CDCDB}"/>
              </a:ext>
            </a:extLst>
          </p:cNvPr>
          <p:cNvSpPr txBox="1"/>
          <p:nvPr/>
        </p:nvSpPr>
        <p:spPr>
          <a:xfrm>
            <a:off x="1549614" y="4967107"/>
            <a:ext cx="1862097" cy="553998"/>
          </a:xfrm>
          <a:prstGeom prst="rect">
            <a:avLst/>
          </a:prstGeom>
          <a:noFill/>
        </p:spPr>
        <p:txBody>
          <a:bodyPr wrap="square" rtlCol="0">
            <a:spAutoFit/>
          </a:bodyPr>
          <a:lstStyle/>
          <a:p>
            <a:r>
              <a:rPr lang="de-CH" sz="3000" dirty="0"/>
              <a:t>Annexbau</a:t>
            </a:r>
          </a:p>
        </p:txBody>
      </p:sp>
    </p:spTree>
    <p:extLst>
      <p:ext uri="{BB962C8B-B14F-4D97-AF65-F5344CB8AC3E}">
        <p14:creationId xmlns:p14="http://schemas.microsoft.com/office/powerpoint/2010/main" val="3293431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7</a:t>
            </a:fld>
            <a:endParaRPr lang="en-US" dirty="0"/>
          </a:p>
        </p:txBody>
      </p:sp>
      <p:pic>
        <p:nvPicPr>
          <p:cNvPr id="12" name="Grafik 11">
            <a:extLst>
              <a:ext uri="{FF2B5EF4-FFF2-40B4-BE49-F238E27FC236}">
                <a16:creationId xmlns:a16="http://schemas.microsoft.com/office/drawing/2014/main" id="{677BF930-646F-9FC7-FF6A-2AC1468D5B9B}"/>
              </a:ext>
            </a:extLst>
          </p:cNvPr>
          <p:cNvPicPr>
            <a:picLocks noChangeAspect="1"/>
          </p:cNvPicPr>
          <p:nvPr/>
        </p:nvPicPr>
        <p:blipFill>
          <a:blip r:embed="rId3"/>
          <a:stretch>
            <a:fillRect/>
          </a:stretch>
        </p:blipFill>
        <p:spPr>
          <a:xfrm>
            <a:off x="0" y="1067441"/>
            <a:ext cx="12192000" cy="5288909"/>
          </a:xfrm>
          <a:prstGeom prst="rect">
            <a:avLst/>
          </a:prstGeom>
        </p:spPr>
      </p:pic>
      <p:sp>
        <p:nvSpPr>
          <p:cNvPr id="13" name="Titel 1">
            <a:extLst>
              <a:ext uri="{FF2B5EF4-FFF2-40B4-BE49-F238E27FC236}">
                <a16:creationId xmlns:a16="http://schemas.microsoft.com/office/drawing/2014/main" id="{6A58E67A-77DA-B0ED-56D5-EF8A531E86D2}"/>
              </a:ext>
            </a:extLst>
          </p:cNvPr>
          <p:cNvSpPr>
            <a:spLocks noGrp="1"/>
          </p:cNvSpPr>
          <p:nvPr>
            <p:ph type="ctrTitle"/>
          </p:nvPr>
        </p:nvSpPr>
        <p:spPr>
          <a:xfrm>
            <a:off x="8610600" y="196850"/>
            <a:ext cx="3345180" cy="780578"/>
          </a:xfrm>
        </p:spPr>
        <p:txBody>
          <a:bodyPr>
            <a:normAutofit/>
          </a:bodyPr>
          <a:lstStyle/>
          <a:p>
            <a:pPr algn="r"/>
            <a:r>
              <a:rPr lang="de-CH" sz="4000" b="1" dirty="0">
                <a:latin typeface="Avenir LT 65 Medium" panose="020B0603020000020003" pitchFamily="34" charset="0"/>
              </a:rPr>
              <a:t>Grundriss EG</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3233087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8</a:t>
            </a:fld>
            <a:endParaRPr lang="en-US" dirty="0"/>
          </a:p>
        </p:txBody>
      </p:sp>
      <p:sp>
        <p:nvSpPr>
          <p:cNvPr id="13" name="Titel 1">
            <a:extLst>
              <a:ext uri="{FF2B5EF4-FFF2-40B4-BE49-F238E27FC236}">
                <a16:creationId xmlns:a16="http://schemas.microsoft.com/office/drawing/2014/main" id="{6A58E67A-77DA-B0ED-56D5-EF8A531E86D2}"/>
              </a:ext>
            </a:extLst>
          </p:cNvPr>
          <p:cNvSpPr>
            <a:spLocks noGrp="1"/>
          </p:cNvSpPr>
          <p:nvPr>
            <p:ph type="ctrTitle"/>
          </p:nvPr>
        </p:nvSpPr>
        <p:spPr>
          <a:xfrm>
            <a:off x="6408484" y="196850"/>
            <a:ext cx="5547296" cy="780578"/>
          </a:xfrm>
        </p:spPr>
        <p:txBody>
          <a:bodyPr>
            <a:normAutofit fontScale="90000"/>
          </a:bodyPr>
          <a:lstStyle/>
          <a:p>
            <a:pPr algn="r"/>
            <a:r>
              <a:rPr lang="de-CH" sz="4000" b="1" dirty="0">
                <a:latin typeface="Avenir LT 65 Medium" panose="020B0603020000020003" pitchFamily="34" charset="0"/>
              </a:rPr>
              <a:t>Grundriss Regelgeschoss</a:t>
            </a:r>
            <a:endParaRPr lang="en-US" sz="4000" dirty="0">
              <a:latin typeface="Avenir LT 65 Medium" panose="020B0603020000020003" pitchFamily="34" charset="0"/>
            </a:endParaRPr>
          </a:p>
        </p:txBody>
      </p:sp>
      <p:pic>
        <p:nvPicPr>
          <p:cNvPr id="3" name="Grafik 2">
            <a:extLst>
              <a:ext uri="{FF2B5EF4-FFF2-40B4-BE49-F238E27FC236}">
                <a16:creationId xmlns:a16="http://schemas.microsoft.com/office/drawing/2014/main" id="{3655B67E-9EDB-1961-B724-5BF7231056E0}"/>
              </a:ext>
            </a:extLst>
          </p:cNvPr>
          <p:cNvPicPr>
            <a:picLocks noChangeAspect="1"/>
          </p:cNvPicPr>
          <p:nvPr/>
        </p:nvPicPr>
        <p:blipFill>
          <a:blip r:embed="rId3"/>
          <a:stretch>
            <a:fillRect/>
          </a:stretch>
        </p:blipFill>
        <p:spPr>
          <a:xfrm>
            <a:off x="0" y="1229123"/>
            <a:ext cx="12192000" cy="5432027"/>
          </a:xfrm>
          <a:prstGeom prst="rect">
            <a:avLst/>
          </a:prstGeom>
        </p:spPr>
      </p:pic>
    </p:spTree>
    <p:extLst>
      <p:ext uri="{BB962C8B-B14F-4D97-AF65-F5344CB8AC3E}">
        <p14:creationId xmlns:p14="http://schemas.microsoft.com/office/powerpoint/2010/main" val="248755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8AD2-2C01-6221-E61F-5E3B176FF8BA}"/>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9244F84D-B70C-5F29-510F-952BDE9D0D0A}"/>
              </a:ext>
            </a:extLst>
          </p:cNvPr>
          <p:cNvPicPr>
            <a:picLocks noChangeAspect="1"/>
          </p:cNvPicPr>
          <p:nvPr/>
        </p:nvPicPr>
        <p:blipFill>
          <a:blip r:embed="rId3"/>
          <a:stretch>
            <a:fillRect/>
          </a:stretch>
        </p:blipFill>
        <p:spPr>
          <a:xfrm>
            <a:off x="0" y="1072909"/>
            <a:ext cx="12192000" cy="4712182"/>
          </a:xfrm>
          <a:prstGeom prst="rect">
            <a:avLst/>
          </a:prstGeom>
        </p:spPr>
      </p:pic>
      <p:sp>
        <p:nvSpPr>
          <p:cNvPr id="6" name="Foliennummernplatzhalter 5">
            <a:extLst>
              <a:ext uri="{FF2B5EF4-FFF2-40B4-BE49-F238E27FC236}">
                <a16:creationId xmlns:a16="http://schemas.microsoft.com/office/drawing/2014/main" id="{96B68528-9AC8-44B7-CE1D-8D4973FD06F2}"/>
              </a:ext>
            </a:extLst>
          </p:cNvPr>
          <p:cNvSpPr>
            <a:spLocks noGrp="1"/>
          </p:cNvSpPr>
          <p:nvPr>
            <p:ph type="sldNum" sz="quarter" idx="12"/>
          </p:nvPr>
        </p:nvSpPr>
        <p:spPr/>
        <p:txBody>
          <a:bodyPr/>
          <a:lstStyle/>
          <a:p>
            <a:fld id="{7D590E20-42AF-486B-AD8F-731154C3147B}" type="slidenum">
              <a:rPr lang="en-US" smtClean="0"/>
              <a:pPr/>
              <a:t>9</a:t>
            </a:fld>
            <a:endParaRPr lang="en-US" dirty="0"/>
          </a:p>
        </p:txBody>
      </p:sp>
      <p:sp>
        <p:nvSpPr>
          <p:cNvPr id="7" name="Titel 1">
            <a:extLst>
              <a:ext uri="{FF2B5EF4-FFF2-40B4-BE49-F238E27FC236}">
                <a16:creationId xmlns:a16="http://schemas.microsoft.com/office/drawing/2014/main" id="{294EFC03-FA9F-BF3B-D8C7-9E27DE3D3C00}"/>
              </a:ext>
            </a:extLst>
          </p:cNvPr>
          <p:cNvSpPr>
            <a:spLocks noGrp="1"/>
          </p:cNvSpPr>
          <p:nvPr>
            <p:ph type="ctrTitle"/>
          </p:nvPr>
        </p:nvSpPr>
        <p:spPr>
          <a:xfrm>
            <a:off x="8610600" y="196850"/>
            <a:ext cx="3345180" cy="780578"/>
          </a:xfrm>
        </p:spPr>
        <p:txBody>
          <a:bodyPr>
            <a:normAutofit/>
          </a:bodyPr>
          <a:lstStyle/>
          <a:p>
            <a:pPr algn="r"/>
            <a:r>
              <a:rPr lang="de-CH" sz="4000" b="1" dirty="0">
                <a:latin typeface="Avenir LT 65 Medium" panose="020B0603020000020003" pitchFamily="34" charset="0"/>
              </a:rPr>
              <a:t>Querschnitt</a:t>
            </a:r>
            <a:endParaRPr lang="en-US" sz="4000" dirty="0">
              <a:latin typeface="Avenir LT 65 Medium" panose="020B0603020000020003" pitchFamily="34" charset="0"/>
            </a:endParaRPr>
          </a:p>
        </p:txBody>
      </p:sp>
    </p:spTree>
    <p:extLst>
      <p:ext uri="{BB962C8B-B14F-4D97-AF65-F5344CB8AC3E}">
        <p14:creationId xmlns:p14="http://schemas.microsoft.com/office/powerpoint/2010/main" val="103993211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1429</Words>
  <Application>Microsoft Office PowerPoint</Application>
  <PresentationFormat>Breitbild</PresentationFormat>
  <Paragraphs>371</Paragraphs>
  <Slides>38</Slides>
  <Notes>36</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38</vt:i4>
      </vt:variant>
    </vt:vector>
  </HeadingPairs>
  <TitlesOfParts>
    <vt:vector size="46" baseType="lpstr">
      <vt:lpstr>Arial</vt:lpstr>
      <vt:lpstr>Avenir LT 55 Roman</vt:lpstr>
      <vt:lpstr>Avenir LT 65 Medium</vt:lpstr>
      <vt:lpstr>Avenir LT Pro 55 Roman</vt:lpstr>
      <vt:lpstr>Calibri</vt:lpstr>
      <vt:lpstr>Calibri Light</vt:lpstr>
      <vt:lpstr>Wingdings</vt:lpstr>
      <vt:lpstr>Office</vt:lpstr>
      <vt:lpstr>Erweiterung Primarschule Infoveranstaltung </vt:lpstr>
      <vt:lpstr>PowerPoint-Präsentation</vt:lpstr>
      <vt:lpstr>PowerPoint-Präsentation</vt:lpstr>
      <vt:lpstr>PowerPoint-Präsentation</vt:lpstr>
      <vt:lpstr>PowerPoint-Präsentation</vt:lpstr>
      <vt:lpstr>PowerPoint-Präsentation</vt:lpstr>
      <vt:lpstr>Grundriss EG</vt:lpstr>
      <vt:lpstr>Grundriss Regelgeschoss</vt:lpstr>
      <vt:lpstr>Querschnitt</vt:lpstr>
      <vt:lpstr>Was spricht für das Projekt?</vt:lpstr>
      <vt:lpstr>Projektoptimierung in der nächsten Phase</vt:lpstr>
      <vt:lpstr>Raumprogramm der Schule   </vt:lpstr>
      <vt:lpstr> Gemeinschaft</vt:lpstr>
      <vt:lpstr> Spiel &amp; Aufenthalt</vt:lpstr>
      <vt:lpstr>   Erschliessung Primar- und Anteil Oberstufe</vt:lpstr>
      <vt:lpstr>Projektkosten auf einen Blick</vt:lpstr>
      <vt:lpstr>PowerPoint-Präsentation</vt:lpstr>
      <vt:lpstr> </vt:lpstr>
      <vt:lpstr>Heizzentrale Wärmeverbund</vt:lpstr>
      <vt:lpstr>Tagesstrukturen</vt:lpstr>
      <vt:lpstr>Tagesstrukturen</vt:lpstr>
      <vt:lpstr>Tagesstrukturen</vt:lpstr>
      <vt:lpstr>Volumenskizze</vt:lpstr>
      <vt:lpstr>Grundriss</vt:lpstr>
      <vt:lpstr>Teilprojektkosten auf einen Blick</vt:lpstr>
      <vt:lpstr>PowerPoint-Präsentation</vt:lpstr>
      <vt:lpstr> </vt:lpstr>
      <vt:lpstr>Termine</vt:lpstr>
      <vt:lpstr>Ausserordentliche Einwohnergemeindeversammlung     Dienstag, 15. September 2026 Mehrzweckhalle</vt:lpstr>
      <vt:lpstr>PowerPoint-Präsentation</vt:lpstr>
      <vt:lpstr>PowerPoint-Präsentation</vt:lpstr>
      <vt:lpstr>PowerPoint-Präsentation</vt:lpstr>
      <vt:lpstr>PowerPoint-Präsentation</vt:lpstr>
      <vt:lpstr>Zu prüfen respektive mit Verbesserungspotential </vt:lpstr>
      <vt:lpstr>Auskragung</vt:lpstr>
      <vt:lpstr>Erweiterungsmöglichkeit</vt:lpstr>
      <vt:lpstr>Grundriss Sockelgeschoss</vt:lpstr>
      <vt:lpstr>Längsschnitt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Traktandenliste</dc:title>
  <dc:creator>Stierli Claudio</dc:creator>
  <cp:lastModifiedBy>Ritter Andreas</cp:lastModifiedBy>
  <cp:revision>769</cp:revision>
  <dcterms:created xsi:type="dcterms:W3CDTF">2022-04-04T14:22:42Z</dcterms:created>
  <dcterms:modified xsi:type="dcterms:W3CDTF">2026-08-12T13:50:52Z</dcterms:modified>
</cp:coreProperties>
</file>